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6" r:id="rId2"/>
    <p:sldId id="257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2" r:id="rId13"/>
    <p:sldId id="321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D7A3-E1F4-40BB-AE88-A828F111B964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D6870-261E-4699-A459-3C706526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0481-AD20-44C7-A4C8-DB3C23DF65B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8256-D383-4B79-ADF3-F6ECC6FDF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0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ature-based_solu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swat.tamu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84213" y="6453188"/>
            <a:ext cx="7991475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79" y="1024875"/>
            <a:ext cx="8760823" cy="5297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JRC-IRP No.937804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Lot 9 Landscape elements for water retention (LWR) in a Mediterranean environment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 Large-Scale Nature-Based Solution in Agriculture for Sustainable Water Management: The Lake Karla case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Ioannis</a:t>
            </a:r>
            <a:r>
              <a:rPr lang="en-US" dirty="0"/>
              <a:t> Panagopoulos, Elias </a:t>
            </a:r>
            <a:r>
              <a:rPr lang="en-US" dirty="0" err="1"/>
              <a:t>Dimitriou</a:t>
            </a:r>
            <a:endParaRPr lang="el-GR" sz="1400" b="1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4" name="Picture 1" descr="C:\Documents and Settings\Anna\My Documents\ELKETHE\hcmr-LOGO-version-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14" name="Εικόνα 1">
            <a:extLst>
              <a:ext uri="{FF2B5EF4-FFF2-40B4-BE49-F238E27FC236}">
                <a16:creationId xmlns:a16="http://schemas.microsoft.com/office/drawing/2014/main" id="{64131F1A-A555-4CDB-8AAB-62BC64BE0B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413258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EBF1209B-94B9-46E3-AA1A-81C49152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24" y="5273405"/>
            <a:ext cx="1034578" cy="98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50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3519534" y="1559790"/>
            <a:ext cx="1999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AEC = 15,000,000 €</a:t>
            </a:r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Cost Recovery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23CCD-C00F-4032-BF60-36C07D9EE956}"/>
              </a:ext>
            </a:extLst>
          </p:cNvPr>
          <p:cNvSpPr/>
          <p:nvPr/>
        </p:nvSpPr>
        <p:spPr>
          <a:xfrm>
            <a:off x="362812" y="2067729"/>
            <a:ext cx="8418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The potential for cost recovery (annual pay back) is assessed through: </a:t>
            </a:r>
          </a:p>
          <a:p>
            <a:pPr marL="342900" lvl="0" indent="-342900">
              <a:buAutoNum type="alphaLcParenR"/>
            </a:pPr>
            <a:r>
              <a:rPr lang="en-US" dirty="0"/>
              <a:t>a volumetric pricing method for irrigation water (0.1 €/m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marL="342900" lvl="0" indent="-342900">
              <a:buAutoNum type="alphaLcParenR"/>
            </a:pPr>
            <a:r>
              <a:rPr lang="en-US" dirty="0"/>
              <a:t>an urban water supply fee (1.2€/m</a:t>
            </a:r>
            <a:r>
              <a:rPr lang="en-US" baseline="30000" dirty="0"/>
              <a:t>3 </a:t>
            </a:r>
            <a:r>
              <a:rPr lang="en-US" dirty="0"/>
              <a:t>with 0.6 €/m</a:t>
            </a:r>
            <a:r>
              <a:rPr lang="en-US" baseline="30000" dirty="0"/>
              <a:t>3 </a:t>
            </a:r>
            <a:r>
              <a:rPr lang="en-US" dirty="0"/>
              <a:t>being retained locally) </a:t>
            </a:r>
          </a:p>
          <a:p>
            <a:pPr marL="342900" lvl="0" indent="-342900">
              <a:buAutoNum type="alphaLcParenR"/>
            </a:pPr>
            <a:r>
              <a:rPr lang="en-US" dirty="0"/>
              <a:t>a recreation fee (50 € / visitor)</a:t>
            </a:r>
          </a:p>
          <a:p>
            <a:pPr marL="342900" lvl="0" indent="-342900">
              <a:buAutoNum type="alphaLcParenR"/>
            </a:pPr>
            <a:r>
              <a:rPr lang="en-US" dirty="0"/>
              <a:t>direct economic benefits for the agricultural society (crop yield increase)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5CCDB-745A-4A35-A295-026A0B0DD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13874"/>
              </p:ext>
            </p:extLst>
          </p:nvPr>
        </p:nvGraphicFramePr>
        <p:xfrm>
          <a:off x="1201783" y="3690390"/>
          <a:ext cx="6122128" cy="1336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165">
                  <a:extLst>
                    <a:ext uri="{9D8B030D-6E8A-4147-A177-3AD203B41FA5}">
                      <a16:colId xmlns:a16="http://schemas.microsoft.com/office/drawing/2014/main" val="1983318541"/>
                    </a:ext>
                  </a:extLst>
                </a:gridCol>
                <a:gridCol w="3133687">
                  <a:extLst>
                    <a:ext uri="{9D8B030D-6E8A-4147-A177-3AD203B41FA5}">
                      <a16:colId xmlns:a16="http://schemas.microsoft.com/office/drawing/2014/main" val="485120746"/>
                    </a:ext>
                  </a:extLst>
                </a:gridCol>
                <a:gridCol w="1340276">
                  <a:extLst>
                    <a:ext uri="{9D8B030D-6E8A-4147-A177-3AD203B41FA5}">
                      <a16:colId xmlns:a16="http://schemas.microsoft.com/office/drawing/2014/main" val="3953332018"/>
                    </a:ext>
                  </a:extLst>
                </a:gridCol>
              </a:tblGrid>
              <a:tr h="267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Return cost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Calculation of return cost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Return cost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619819"/>
                  </a:ext>
                </a:extLst>
              </a:tr>
              <a:tr h="267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Irrigation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5,000 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/ha * 8,000 ha * 0.10 €/m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4,000,000 €/y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738233"/>
                  </a:ext>
                </a:extLst>
              </a:tr>
              <a:tr h="267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 supply Volos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hm</a:t>
                      </a:r>
                      <a:r>
                        <a:rPr lang="en-US" sz="1200" baseline="30000">
                          <a:effectLst/>
                        </a:rPr>
                        <a:t>3 </a:t>
                      </a:r>
                      <a:r>
                        <a:rPr lang="en-US" sz="1200">
                          <a:effectLst/>
                        </a:rPr>
                        <a:t>* 0.6 €/m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6,000,000 €/y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508938"/>
                  </a:ext>
                </a:extLst>
              </a:tr>
              <a:tr h="267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Tourism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20,000 visitors * 50€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1,000,000 €/y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707617"/>
                  </a:ext>
                </a:extLst>
              </a:tr>
              <a:tr h="267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11,000,000 €/y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7848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734E5B-950F-4028-8722-B47B4C40D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04042"/>
              </p:ext>
            </p:extLst>
          </p:nvPr>
        </p:nvGraphicFramePr>
        <p:xfrm>
          <a:off x="1201783" y="5100792"/>
          <a:ext cx="6122128" cy="121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42">
                  <a:extLst>
                    <a:ext uri="{9D8B030D-6E8A-4147-A177-3AD203B41FA5}">
                      <a16:colId xmlns:a16="http://schemas.microsoft.com/office/drawing/2014/main" val="1810997992"/>
                    </a:ext>
                  </a:extLst>
                </a:gridCol>
                <a:gridCol w="3365629">
                  <a:extLst>
                    <a:ext uri="{9D8B030D-6E8A-4147-A177-3AD203B41FA5}">
                      <a16:colId xmlns:a16="http://schemas.microsoft.com/office/drawing/2014/main" val="2317707712"/>
                    </a:ext>
                  </a:extLst>
                </a:gridCol>
                <a:gridCol w="1071157">
                  <a:extLst>
                    <a:ext uri="{9D8B030D-6E8A-4147-A177-3AD203B41FA5}">
                      <a16:colId xmlns:a16="http://schemas.microsoft.com/office/drawing/2014/main" val="3181873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Economic benefit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Calculation of economic benefit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Economic benefit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77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Irrigation cost reduction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500€/ha*8,000ha – 5,000 m</a:t>
                      </a:r>
                      <a:r>
                        <a:rPr lang="it-IT" sz="1200" baseline="30000" dirty="0">
                          <a:effectLst/>
                        </a:rPr>
                        <a:t>3</a:t>
                      </a:r>
                      <a:r>
                        <a:rPr lang="it-IT" sz="1200" dirty="0">
                          <a:effectLst/>
                        </a:rPr>
                        <a:t>/ha * 8,000 ha * 0.10 €/m</a:t>
                      </a:r>
                      <a:r>
                        <a:rPr lang="it-IT" sz="12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27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Productivity increase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[4.89 t/ha*400€/t – 2.69 t/ha*400€/t] * 8,000 ha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7,040,000 €/y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56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7,040,000 €/y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90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18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Benefits – Ecosystem Services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94A19B-38E4-47D9-A60F-8F1C06C31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34514"/>
              </p:ext>
            </p:extLst>
          </p:nvPr>
        </p:nvGraphicFramePr>
        <p:xfrm>
          <a:off x="1034578" y="1523727"/>
          <a:ext cx="6820555" cy="526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565">
                  <a:extLst>
                    <a:ext uri="{9D8B030D-6E8A-4147-A177-3AD203B41FA5}">
                      <a16:colId xmlns:a16="http://schemas.microsoft.com/office/drawing/2014/main" val="3117016971"/>
                    </a:ext>
                  </a:extLst>
                </a:gridCol>
                <a:gridCol w="2564995">
                  <a:extLst>
                    <a:ext uri="{9D8B030D-6E8A-4147-A177-3AD203B41FA5}">
                      <a16:colId xmlns:a16="http://schemas.microsoft.com/office/drawing/2014/main" val="3484813692"/>
                    </a:ext>
                  </a:extLst>
                </a:gridCol>
                <a:gridCol w="2564995">
                  <a:extLst>
                    <a:ext uri="{9D8B030D-6E8A-4147-A177-3AD203B41FA5}">
                      <a16:colId xmlns:a16="http://schemas.microsoft.com/office/drawing/2014/main" val="3424079853"/>
                    </a:ext>
                  </a:extLst>
                </a:gridCol>
              </a:tblGrid>
              <a:tr h="260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 of Ecosystem Service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Ecosystem Service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676504867"/>
                  </a:ext>
                </a:extLst>
              </a:tr>
              <a:tr h="2601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Provisioning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Water for drinking purposes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provision of water for domestic uses (Volos city)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3909008768"/>
                  </a:ext>
                </a:extLst>
              </a:tr>
              <a:tr h="26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Water for non-drinking purposes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provision of water for agricultural uses (irrigation)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66866464"/>
                  </a:ext>
                </a:extLst>
              </a:tr>
              <a:tr h="26013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Regulation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&amp;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Maintenance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Flood protection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trapping the runoff waters - avoid land inundation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2027551982"/>
                  </a:ext>
                </a:extLst>
              </a:tr>
              <a:tr h="394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Maintaining populations and habitats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habitats protecting from inundation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habitats use as reproductive grounds,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shelter for a variety of species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3069124740"/>
                  </a:ext>
                </a:extLst>
              </a:tr>
              <a:tr h="1064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Soil formation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and soil/subsoil composition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rich soil formation in wetland borders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maintain soil fertility and stability all around the lake and resistance to saline water intrusion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avoid salinization, avoid salt water intrusion in the subsoil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enrich the aquifers increasing groundwater availability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3567233687"/>
                  </a:ext>
                </a:extLst>
              </a:tr>
              <a:tr h="66215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Cultural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Recreation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recreational fishing, sightseeing, boating experiential interactions with nature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recreation and mental and physical health tourism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313986507"/>
                  </a:ext>
                </a:extLst>
              </a:tr>
              <a:tr h="528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Intellectual and aesthetic appreciation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intellectual and aesthetic interactions with nature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aesthetic appreciation and inspiration for culture, art and design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2553495401"/>
                  </a:ext>
                </a:extLst>
              </a:tr>
              <a:tr h="662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Spiritual and symbolic appreciation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existence of emblematic species or sacred places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spiritual and symbolic interactions with nature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spiritual experience and sense of place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04133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73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Governance and Management Plan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D65C1E-813B-4410-B128-DE4FEC9ED30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426" y="3312529"/>
            <a:ext cx="6483281" cy="34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034F20-A273-4D59-A42A-B0056DC18358}"/>
              </a:ext>
            </a:extLst>
          </p:cNvPr>
          <p:cNvSpPr/>
          <p:nvPr/>
        </p:nvSpPr>
        <p:spPr>
          <a:xfrm>
            <a:off x="228785" y="1488252"/>
            <a:ext cx="5675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Investor: Ministry of Environment (setting the rules)</a:t>
            </a:r>
          </a:p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↕</a:t>
            </a:r>
          </a:p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Operator: Management authority of the Lake Karla NBS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 the project by applying the rules, collects fees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the security of the project, the monitoring and environmental protection programs of the lake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9BEB55-0336-4E79-AAC5-97FC1D4C52C6}"/>
              </a:ext>
            </a:extLst>
          </p:cNvPr>
          <p:cNvSpPr/>
          <p:nvPr/>
        </p:nvSpPr>
        <p:spPr>
          <a:xfrm>
            <a:off x="6624861" y="1918609"/>
            <a:ext cx="2290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Board: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municipalities 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Water Authority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Farmers union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public authority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NGOs</a:t>
            </a:r>
            <a:endParaRPr lang="en-US" sz="14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72405FA-1D29-43DD-AF4B-35658D520C71}"/>
              </a:ext>
            </a:extLst>
          </p:cNvPr>
          <p:cNvSpPr/>
          <p:nvPr/>
        </p:nvSpPr>
        <p:spPr>
          <a:xfrm>
            <a:off x="5904411" y="2107474"/>
            <a:ext cx="687978" cy="1148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8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427" y="1364392"/>
            <a:ext cx="894370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Lake Karla’s water relies mainly on </a:t>
            </a:r>
            <a:r>
              <a:rPr lang="en-US" dirty="0" err="1"/>
              <a:t>Pinios</a:t>
            </a:r>
            <a:r>
              <a:rPr lang="en-US" dirty="0"/>
              <a:t> water diversions during the wet period of the year with quantities that are always guaranteed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Available irrigation water and crop productivity are almost doubled with Lake Karla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Irrigation cost for farmers with a volumetric pricing of 0.10€/m</a:t>
            </a:r>
            <a:r>
              <a:rPr lang="en-US" baseline="30000" dirty="0"/>
              <a:t>3</a:t>
            </a:r>
            <a:r>
              <a:rPr lang="en-US" dirty="0"/>
              <a:t> of Karla’s water is the same with no Karla existence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Individual farmer’s income increase is estimated as ~4,000€ or 20-25%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No concerns on water availability → direct (economic) and indirect (emotional) benefits → Quality of life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The wider agricultural floodplain around Karla is highly protected from inundation → flooded waters are trapped in the Karla reservoir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Groundwater balance results to an estimated 50 hm</a:t>
            </a:r>
            <a:r>
              <a:rPr lang="en-US" baseline="30000" dirty="0"/>
              <a:t>3 </a:t>
            </a:r>
            <a:r>
              <a:rPr lang="en-US" dirty="0"/>
              <a:t>increased annual recharge with Lake Karla in place → increase waters in the nearby Intermittent/ephemeral streams and allow cost-effective groundwater pumping for other water uses</a:t>
            </a: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1" y="6042596"/>
            <a:ext cx="1184722" cy="80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6580"/>
            <a:ext cx="975360" cy="927397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Outcomes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785" y="1588500"/>
            <a:ext cx="872362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en-US" dirty="0"/>
              <a:t>Ecological benefits → Tourism opportunities (hiking, biking, birdwatching) and cultural services (museums and educational sites)</a:t>
            </a:r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r>
              <a:rPr lang="en-US" dirty="0"/>
              <a:t>Sociology: Reduction of unemployment and welfare increase → Agricultural population maintenance / Motivation for population return → feeling of optimism to the new generations</a:t>
            </a: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Outcomes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CDAE8-1604-4DBA-9E6D-4B07DF13CE6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86" y="2431603"/>
            <a:ext cx="3986515" cy="23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62F5DF-AAA9-4592-AF56-23F7C3A1A1B4}"/>
              </a:ext>
            </a:extLst>
          </p:cNvPr>
          <p:cNvSpPr/>
          <p:nvPr/>
        </p:nvSpPr>
        <p:spPr>
          <a:xfrm>
            <a:off x="1024157" y="2670716"/>
            <a:ext cx="2771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en-US" dirty="0"/>
              <a:t>Biodiversity enhancement: Numerous birds and six fish families/thirteen species</a:t>
            </a:r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>
              <a:buClr>
                <a:schemeClr val="accent1"/>
              </a:buClr>
            </a:pPr>
            <a:r>
              <a:rPr lang="en-US" dirty="0"/>
              <a:t>Designated as Natura 2000 and Ramsar site</a:t>
            </a:r>
          </a:p>
        </p:txBody>
      </p:sp>
    </p:spTree>
    <p:extLst>
      <p:ext uri="{BB962C8B-B14F-4D97-AF65-F5344CB8AC3E}">
        <p14:creationId xmlns:p14="http://schemas.microsoft.com/office/powerpoint/2010/main" val="152726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603493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4297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377283" y="1520242"/>
            <a:ext cx="8766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Agriculture was responsible for 59% of total water use in 2017, mainly because of the extreme percentages in Southern Europe (EEA, 2019)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/>
              <a:t>Water scarcity conditions and drought events continue to cause significant risks in southern Europe, where agriculture exerts the highest pressure on renewable freshwater resources (80% of total water use)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/>
              <a:t>Nature-Based Solutions (NBS</a:t>
            </a:r>
            <a:r>
              <a:rPr lang="en-GB" dirty="0"/>
              <a:t>s</a:t>
            </a:r>
            <a:r>
              <a:rPr lang="en-US" dirty="0"/>
              <a:t>) to collect, store and distribute water: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the availability and quality of water for productive purposes and human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the integrity and intrinsic value of the ecosystems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environmental, social and economic benefits and help build 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solutions for the benefit of societies and overall biodiversity.</a:t>
            </a:r>
          </a:p>
          <a:p>
            <a:endParaRPr lang="en-US" u="sng" dirty="0">
              <a:hlinkClick r:id="rId4"/>
            </a:endParaRPr>
          </a:p>
          <a:p>
            <a:endParaRPr lang="en-US" u="sng" dirty="0">
              <a:hlinkClick r:id="rId4"/>
            </a:endParaRPr>
          </a:p>
          <a:p>
            <a:pPr algn="r"/>
            <a:r>
              <a:rPr lang="en-US" sz="1400" u="sng" dirty="0">
                <a:hlinkClick r:id="rId4"/>
              </a:rPr>
              <a:t>https://en.wikipedia.org/wiki/Nature-based_solutions</a:t>
            </a:r>
            <a:endParaRPr lang="en-US" sz="1400" dirty="0"/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Context and Case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0" y="14357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Karla is a newly created reservoir within the Karla basin, a </a:t>
            </a:r>
            <a:r>
              <a:rPr lang="en-US" dirty="0" err="1"/>
              <a:t>subbasin</a:t>
            </a:r>
            <a:r>
              <a:rPr lang="en-US" dirty="0"/>
              <a:t> of </a:t>
            </a:r>
            <a:r>
              <a:rPr lang="en-US" dirty="0" err="1"/>
              <a:t>Pinios</a:t>
            </a:r>
            <a:r>
              <a:rPr lang="en-US" dirty="0"/>
              <a:t> river basin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 is a unique example at European scale of a lake ecosystem which was dried and restored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area around is important for agriculture with fertile land but dry </a:t>
            </a:r>
            <a:r>
              <a:rPr lang="en-GB" dirty="0"/>
              <a:t>summers, </a:t>
            </a:r>
            <a:r>
              <a:rPr lang="en-US" dirty="0"/>
              <a:t>resulting in irrigation cutbacks, overexploitation of groundwater and significant losses of crop yields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Irrigated cotton remains the engine of the local agricultural economy </a:t>
            </a:r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Lake Karla NBS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5AA9F9-519F-4690-ABC8-DF59F9E3C0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2917371"/>
            <a:ext cx="4659086" cy="3866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77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3014292" y="1563385"/>
            <a:ext cx="6016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natural lake until 1962 (40-180 km</a:t>
            </a:r>
            <a:r>
              <a:rPr lang="en-GB" baseline="30000" dirty="0"/>
              <a:t>2</a:t>
            </a:r>
            <a:r>
              <a:rPr lang="en-US" dirty="0"/>
              <a:t>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important ecosystem, a ‘‘hot-spot’’ of biodiversity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natural reservoir providing water storage and recharge to groundwater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Dried in 1962 due to the need for agricultural land and human diseases associated with wetlands. Consequences: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Pumping had become extremely expensive from very large depths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Grazing, providing goods and services, was highly </a:t>
            </a:r>
            <a:r>
              <a:rPr lang="en-GB" dirty="0"/>
              <a:t>impacted</a:t>
            </a:r>
            <a:r>
              <a:rPr lang="en-US" dirty="0"/>
              <a:t> by water scarcity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The whole basin area experienced severe, extreme and persistent droughts</a:t>
            </a: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US" dirty="0"/>
              <a:t>he local economy was negatively affected and the area lost its ecological and aesthetic value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Restored in 2000’s to combat the resulted water scarcity and drought and their consequences</a:t>
            </a:r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Historical Developments of Lake Karla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690E1-8082-4032-933F-330FA2DA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5" y="1538417"/>
            <a:ext cx="2785507" cy="35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4048870" y="2029593"/>
            <a:ext cx="4981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Constructed within 2000-2010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Water is maintained through the construction of two 9 m-high dikes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Through pumping stations, drainage ditches and four rainwater collectors (</a:t>
            </a:r>
            <a:r>
              <a:rPr lang="el-GR" dirty="0"/>
              <a:t>Σ</a:t>
            </a:r>
            <a:r>
              <a:rPr lang="en-US" dirty="0"/>
              <a:t>3, </a:t>
            </a:r>
            <a:r>
              <a:rPr lang="el-GR" dirty="0"/>
              <a:t>Σ</a:t>
            </a:r>
            <a:r>
              <a:rPr lang="en-US" dirty="0"/>
              <a:t>4, </a:t>
            </a:r>
            <a:r>
              <a:rPr lang="el-GR" dirty="0"/>
              <a:t>Σ</a:t>
            </a:r>
            <a:r>
              <a:rPr lang="en-US" dirty="0"/>
              <a:t>6, </a:t>
            </a:r>
            <a:r>
              <a:rPr lang="el-GR" dirty="0"/>
              <a:t>Σ</a:t>
            </a:r>
            <a:r>
              <a:rPr lang="en-US" dirty="0"/>
              <a:t>7), surface runoff water from the higher elevation zones of the upper basin is diverted into the reservoir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90 hm</a:t>
            </a:r>
            <a:r>
              <a:rPr lang="en-US" baseline="30000" dirty="0"/>
              <a:t>3</a:t>
            </a:r>
            <a:r>
              <a:rPr lang="en-US" dirty="0"/>
              <a:t> of water are diverted into the lake in winter from </a:t>
            </a:r>
            <a:r>
              <a:rPr lang="en-US" dirty="0" err="1"/>
              <a:t>Pinios</a:t>
            </a:r>
            <a:r>
              <a:rPr lang="en-US" dirty="0"/>
              <a:t> through transport ditches (T)</a:t>
            </a:r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restoration project of Lake Karla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96CA53-5742-4D63-9425-231F0357848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10" y="1529899"/>
            <a:ext cx="39306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46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80101-5AEF-4CC0-860C-6CD7AB2C0E8A}"/>
              </a:ext>
            </a:extLst>
          </p:cNvPr>
          <p:cNvSpPr/>
          <p:nvPr/>
        </p:nvSpPr>
        <p:spPr>
          <a:xfrm>
            <a:off x="5826035" y="1843993"/>
            <a:ext cx="3196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Surface area: 38 km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Max storage: </a:t>
            </a:r>
            <a:r>
              <a:rPr lang="en-GB" dirty="0"/>
              <a:t>180-200×10</a:t>
            </a:r>
            <a:r>
              <a:rPr lang="en-GB" baseline="30000" dirty="0"/>
              <a:t>6</a:t>
            </a:r>
            <a:r>
              <a:rPr lang="en-GB" dirty="0"/>
              <a:t> m</a:t>
            </a:r>
            <a:r>
              <a:rPr lang="en-GB" baseline="30000" dirty="0"/>
              <a:t>3</a:t>
            </a:r>
            <a:r>
              <a:rPr lang="en-GB" dirty="0"/>
              <a:t> (depth 4.5-5 m)</a:t>
            </a:r>
          </a:p>
          <a:p>
            <a:pPr algn="just"/>
            <a:r>
              <a:rPr lang="en-GB" dirty="0"/>
              <a:t>Min required storage: 100×10</a:t>
            </a:r>
            <a:r>
              <a:rPr lang="en-GB" baseline="30000" dirty="0"/>
              <a:t>6</a:t>
            </a:r>
            <a:r>
              <a:rPr lang="en-GB" dirty="0"/>
              <a:t> m</a:t>
            </a:r>
            <a:r>
              <a:rPr lang="en-GB" baseline="30000" dirty="0"/>
              <a:t>3</a:t>
            </a:r>
            <a:r>
              <a:rPr lang="en-GB" dirty="0"/>
              <a:t> (depth 2-2.5 m - ecological threshold)</a:t>
            </a:r>
          </a:p>
          <a:p>
            <a:pPr algn="just"/>
            <a:r>
              <a:rPr lang="en-US" dirty="0"/>
              <a:t>Emergency spillway for floods</a:t>
            </a:r>
          </a:p>
        </p:txBody>
      </p:sp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Project and Purpose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Picture 14" descr="C:\TOSHIBA\JRC_Tender_NBS\Deliverables\PANO_20191024_113748.jpg">
            <a:extLst>
              <a:ext uri="{FF2B5EF4-FFF2-40B4-BE49-F238E27FC236}">
                <a16:creationId xmlns:a16="http://schemas.microsoft.com/office/drawing/2014/main" id="{AADD19BD-F3B3-4F58-81B2-96C175DF52A9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993" t="7287" b="27777"/>
          <a:stretch/>
        </p:blipFill>
        <p:spPr bwMode="auto">
          <a:xfrm>
            <a:off x="121919" y="1464018"/>
            <a:ext cx="5704116" cy="2742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B23CCD-C00F-4032-BF60-36C07D9EE956}"/>
              </a:ext>
            </a:extLst>
          </p:cNvPr>
          <p:cNvSpPr/>
          <p:nvPr/>
        </p:nvSpPr>
        <p:spPr>
          <a:xfrm>
            <a:off x="748937" y="4313661"/>
            <a:ext cx="8060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Targets: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Cover the irrigation needs of the surrounding cultivations in a max area of 90 km</a:t>
            </a:r>
            <a:r>
              <a:rPr lang="en-US" baseline="30000" dirty="0"/>
              <a:t>2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Transfer water to the Volos city to satisfy half of the total water supply 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Enhance environmental restoration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Offer flood protection of the surrounding plain area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Facilitate the development of touristic activities</a:t>
            </a:r>
          </a:p>
        </p:txBody>
      </p:sp>
    </p:spTree>
    <p:extLst>
      <p:ext uri="{BB962C8B-B14F-4D97-AF65-F5344CB8AC3E}">
        <p14:creationId xmlns:p14="http://schemas.microsoft.com/office/powerpoint/2010/main" val="273048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Operation, Water budget and crop yields (1)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019014-9977-46AF-99BF-47085DFE50C3}"/>
              </a:ext>
            </a:extLst>
          </p:cNvPr>
          <p:cNvSpPr/>
          <p:nvPr/>
        </p:nvSpPr>
        <p:spPr>
          <a:xfrm>
            <a:off x="2981647" y="1735010"/>
            <a:ext cx="5608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Simulation with the SWAT model (</a:t>
            </a:r>
            <a:r>
              <a:rPr lang="en-US" dirty="0">
                <a:hlinkClick r:id="rId4"/>
              </a:rPr>
              <a:t>https://swat.tamu.edu/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Two scenarios:</a:t>
            </a:r>
          </a:p>
          <a:p>
            <a:pPr marL="342900" lvl="0" indent="-342900">
              <a:buAutoNum type="alphaUcParenR"/>
            </a:pPr>
            <a:r>
              <a:rPr lang="en-US" dirty="0"/>
              <a:t>With Lake Karla (nowadays)</a:t>
            </a:r>
          </a:p>
          <a:p>
            <a:pPr marL="342900" lvl="0" indent="-342900">
              <a:buAutoNum type="alphaUcParenR"/>
            </a:pPr>
            <a:r>
              <a:rPr lang="en-US" dirty="0"/>
              <a:t>Without Lake Karla (before 2000)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EE355D-6FB5-492D-A53F-3DC8730B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60842"/>
              </p:ext>
            </p:extLst>
          </p:nvPr>
        </p:nvGraphicFramePr>
        <p:xfrm>
          <a:off x="2812557" y="3067903"/>
          <a:ext cx="5947092" cy="2822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835">
                  <a:extLst>
                    <a:ext uri="{9D8B030D-6E8A-4147-A177-3AD203B41FA5}">
                      <a16:colId xmlns:a16="http://schemas.microsoft.com/office/drawing/2014/main" val="1799245700"/>
                    </a:ext>
                  </a:extLst>
                </a:gridCol>
                <a:gridCol w="1723248">
                  <a:extLst>
                    <a:ext uri="{9D8B030D-6E8A-4147-A177-3AD203B41FA5}">
                      <a16:colId xmlns:a16="http://schemas.microsoft.com/office/drawing/2014/main" val="3799973210"/>
                    </a:ext>
                  </a:extLst>
                </a:gridCol>
                <a:gridCol w="2115009">
                  <a:extLst>
                    <a:ext uri="{9D8B030D-6E8A-4147-A177-3AD203B41FA5}">
                      <a16:colId xmlns:a16="http://schemas.microsoft.com/office/drawing/2014/main" val="1393468474"/>
                    </a:ext>
                  </a:extLst>
                </a:gridCol>
              </a:tblGrid>
              <a:tr h="534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output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Scenario A: with Lake Karla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Scenario B: without Lake Karla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561771"/>
                  </a:ext>
                </a:extLst>
              </a:tr>
              <a:tr h="259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Area irrigated (subbasin 47, Figure 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 km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 km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490461"/>
                  </a:ext>
                </a:extLst>
              </a:tr>
              <a:tr h="1085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Actual Irrigation water applied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the irrigated land of </a:t>
                      </a:r>
                      <a:r>
                        <a:rPr lang="en-US" sz="1200" dirty="0" err="1">
                          <a:effectLst/>
                        </a:rPr>
                        <a:t>subbasin</a:t>
                      </a:r>
                      <a:r>
                        <a:rPr lang="en-US" sz="1200" dirty="0">
                          <a:effectLst/>
                        </a:rPr>
                        <a:t> 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 mm of water 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 hm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 of water extracted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from Karla reservoir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215* mm of water or 17.2 hm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 water extracted from groundwater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10102"/>
                  </a:ext>
                </a:extLst>
              </a:tr>
              <a:tr h="259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Cotton yield (</a:t>
                      </a:r>
                      <a:r>
                        <a:rPr lang="en-US" sz="1200" dirty="0" err="1">
                          <a:effectLst/>
                        </a:rPr>
                        <a:t>subbasin</a:t>
                      </a:r>
                      <a:r>
                        <a:rPr lang="en-US" sz="1200" dirty="0">
                          <a:effectLst/>
                        </a:rPr>
                        <a:t> 47)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4.89 t/ha or 39,120 t/y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2.69 t/ha or 21,520 t/y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110477"/>
                  </a:ext>
                </a:extLst>
              </a:tr>
              <a:tr h="534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Pinios</a:t>
                      </a:r>
                      <a:r>
                        <a:rPr lang="en-US" sz="1200" dirty="0">
                          <a:effectLst/>
                        </a:rPr>
                        <a:t> mean annual flow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(outlet, </a:t>
                      </a:r>
                      <a:r>
                        <a:rPr lang="en-US" sz="1200" dirty="0" err="1">
                          <a:effectLst/>
                        </a:rPr>
                        <a:t>subbasin</a:t>
                      </a:r>
                      <a:r>
                        <a:rPr lang="en-US" sz="1200" dirty="0">
                          <a:effectLst/>
                        </a:rPr>
                        <a:t> 46)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86.76 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/s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90.22 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/s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8398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FDA406-0E68-4964-98A8-7831D3AD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96" y="1546403"/>
            <a:ext cx="2523853" cy="30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D932F6-2BE9-45B6-B492-FBFBA9865C36}"/>
              </a:ext>
            </a:extLst>
          </p:cNvPr>
          <p:cNvSpPr/>
          <p:nvPr/>
        </p:nvSpPr>
        <p:spPr>
          <a:xfrm>
            <a:off x="2812557" y="5916672"/>
            <a:ext cx="497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*Due to water shortage in the Scenario B (no Karla), simulated groundwater abstractions for irrigation cannot reach the optimum level of 500 mm.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046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Operation, Water budget and crop yields (2)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0A0B49-38EB-466D-A457-4F288ED5E4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8" y="1516914"/>
            <a:ext cx="4163060" cy="2573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8FAF8A-B4C2-4C68-A9C8-D6EA6C801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13877"/>
              </p:ext>
            </p:extLst>
          </p:nvPr>
        </p:nvGraphicFramePr>
        <p:xfrm>
          <a:off x="1652886" y="4751883"/>
          <a:ext cx="5418474" cy="189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741">
                  <a:extLst>
                    <a:ext uri="{9D8B030D-6E8A-4147-A177-3AD203B41FA5}">
                      <a16:colId xmlns:a16="http://schemas.microsoft.com/office/drawing/2014/main" val="145804666"/>
                    </a:ext>
                  </a:extLst>
                </a:gridCol>
                <a:gridCol w="1162379">
                  <a:extLst>
                    <a:ext uri="{9D8B030D-6E8A-4147-A177-3AD203B41FA5}">
                      <a16:colId xmlns:a16="http://schemas.microsoft.com/office/drawing/2014/main" val="1237572678"/>
                    </a:ext>
                  </a:extLst>
                </a:gridCol>
                <a:gridCol w="1182497">
                  <a:extLst>
                    <a:ext uri="{9D8B030D-6E8A-4147-A177-3AD203B41FA5}">
                      <a16:colId xmlns:a16="http://schemas.microsoft.com/office/drawing/2014/main" val="369645707"/>
                    </a:ext>
                  </a:extLst>
                </a:gridCol>
                <a:gridCol w="1508857">
                  <a:extLst>
                    <a:ext uri="{9D8B030D-6E8A-4147-A177-3AD203B41FA5}">
                      <a16:colId xmlns:a16="http://schemas.microsoft.com/office/drawing/2014/main" val="3958525990"/>
                    </a:ext>
                  </a:extLst>
                </a:gridCol>
              </a:tblGrid>
              <a:tr h="270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Inflows (hm</a:t>
                      </a:r>
                      <a:r>
                        <a:rPr lang="el-GR" sz="12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l-GR" sz="1200" dirty="0">
                          <a:effectLst/>
                          <a:latin typeface="+mn-lt"/>
                        </a:rPr>
                        <a:t>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Outflows (hm</a:t>
                      </a:r>
                      <a:r>
                        <a:rPr lang="el-GR" sz="12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l-GR" sz="1200" dirty="0">
                          <a:effectLst/>
                          <a:latin typeface="+mn-lt"/>
                        </a:rPr>
                        <a:t>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4364953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Precipitation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Evaporation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9868550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Natural runoff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33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Seepage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3217366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Diversion from Pinios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90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Irrigation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7843170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Urban water supply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5853178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Overflows (sea)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4314472"/>
                  </a:ext>
                </a:extLst>
              </a:tr>
              <a:tr h="270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Total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135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135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Total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350710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A0EC80A-8EF5-4E47-A687-AAD4760D2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044" y="4437877"/>
            <a:ext cx="6912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annual (2001-2010) water budget of Lake Karla as simulated in the scenario A (with Lake Karla)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E27C8-05A9-4D2C-9BB4-396A4B98EC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8" y="1491282"/>
            <a:ext cx="4737825" cy="233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4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7211" y="1150910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</a:pPr>
            <a:endParaRPr lang="en-US" sz="1400" b="1" dirty="0"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  <a:buFontTx/>
              <a:buChar char="•"/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l-GR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0" name="Ομάδα 1">
            <a:extLst>
              <a:ext uri="{FF2B5EF4-FFF2-40B4-BE49-F238E27FC236}">
                <a16:creationId xmlns:a16="http://schemas.microsoft.com/office/drawing/2014/main" id="{105688CE-100F-43CA-99FD-4528958E0C2D}"/>
              </a:ext>
            </a:extLst>
          </p:cNvPr>
          <p:cNvGrpSpPr/>
          <p:nvPr/>
        </p:nvGrpSpPr>
        <p:grpSpPr>
          <a:xfrm>
            <a:off x="255363" y="0"/>
            <a:ext cx="8633276" cy="983703"/>
            <a:chOff x="557076" y="36180"/>
            <a:chExt cx="8708630" cy="98370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AFCEE21-7BD9-4FE6-A2F8-7EE99174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91" y="198532"/>
              <a:ext cx="4354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Hellenic Centre for Marine Research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1996879C-1AE9-4A78-A43F-A86FDE5CB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133" y="622874"/>
              <a:ext cx="6553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FAB9494-9FEB-470D-B77F-D922F9D2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623" y="581702"/>
              <a:ext cx="6450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2"/>
                  </a:solidFill>
                  <a:cs typeface="Times New Roman" pitchFamily="18" charset="0"/>
                </a:rPr>
                <a:t>Institute of Marine Biological Resources and Inland Waters</a:t>
              </a:r>
              <a:endParaRPr lang="el-GR" sz="16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pic>
          <p:nvPicPr>
            <p:cNvPr id="20" name="Picture 1" descr="C:\Documents and Settings\Anna\My Documents\ELKETHE\hcmr-LOGO-version-02.jpg">
              <a:extLst>
                <a:ext uri="{FF2B5EF4-FFF2-40B4-BE49-F238E27FC236}">
                  <a16:creationId xmlns:a16="http://schemas.microsoft.com/office/drawing/2014/main" id="{07B632FF-B0A4-475A-A8C6-B756A678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076" y="36180"/>
              <a:ext cx="1043608" cy="983703"/>
            </a:xfrm>
            <a:prstGeom prst="rect">
              <a:avLst/>
            </a:prstGeom>
            <a:noFill/>
          </p:spPr>
        </p:pic>
      </p:grpSp>
      <p:pic>
        <p:nvPicPr>
          <p:cNvPr id="21" name="Εικόνα 1">
            <a:extLst>
              <a:ext uri="{FF2B5EF4-FFF2-40B4-BE49-F238E27FC236}">
                <a16:creationId xmlns:a16="http://schemas.microsoft.com/office/drawing/2014/main" id="{B1AE0492-FEEC-4113-999C-8C32F815D1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91" y="5999953"/>
            <a:ext cx="1190409" cy="8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Documents and Settings\Anna\My Documents\ELKETHE\hcmr-LOGO-version-02.jpg">
            <a:extLst>
              <a:ext uri="{FF2B5EF4-FFF2-40B4-BE49-F238E27FC236}">
                <a16:creationId xmlns:a16="http://schemas.microsoft.com/office/drawing/2014/main" id="{BB0A5158-BFBB-44FD-845E-36074C52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0274"/>
            <a:ext cx="1034578" cy="983703"/>
          </a:xfrm>
          <a:prstGeom prst="rect">
            <a:avLst/>
          </a:prstGeom>
          <a:noFill/>
        </p:spPr>
      </p:pic>
      <p:sp>
        <p:nvSpPr>
          <p:cNvPr id="23" name="Ορθογώνιο 8">
            <a:extLst>
              <a:ext uri="{FF2B5EF4-FFF2-40B4-BE49-F238E27FC236}">
                <a16:creationId xmlns:a16="http://schemas.microsoft.com/office/drawing/2014/main" id="{FE53947D-1532-4808-95C0-D6B37F42F08C}"/>
              </a:ext>
            </a:extLst>
          </p:cNvPr>
          <p:cNvSpPr/>
          <p:nvPr/>
        </p:nvSpPr>
        <p:spPr>
          <a:xfrm>
            <a:off x="228785" y="1067011"/>
            <a:ext cx="85809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Total Costs of the Project and Annual Equivalent Cost (AEC)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FC5BBD-163F-4E93-92AA-CB43CB23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02325"/>
              </p:ext>
            </p:extLst>
          </p:nvPr>
        </p:nvGraphicFramePr>
        <p:xfrm>
          <a:off x="1455147" y="1548549"/>
          <a:ext cx="6128263" cy="2781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765">
                  <a:extLst>
                    <a:ext uri="{9D8B030D-6E8A-4147-A177-3AD203B41FA5}">
                      <a16:colId xmlns:a16="http://schemas.microsoft.com/office/drawing/2014/main" val="847261793"/>
                    </a:ext>
                  </a:extLst>
                </a:gridCol>
                <a:gridCol w="932498">
                  <a:extLst>
                    <a:ext uri="{9D8B030D-6E8A-4147-A177-3AD203B41FA5}">
                      <a16:colId xmlns:a16="http://schemas.microsoft.com/office/drawing/2014/main" val="1817517759"/>
                    </a:ext>
                  </a:extLst>
                </a:gridCol>
              </a:tblGrid>
              <a:tr h="163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Cost types of the Lake Karla project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Cost in euros (€)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094885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Design study of the project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577097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Expropriation of land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46,500,000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122502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Construction of the new lake along with the collector channels and man-made islands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64056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Formation of wetland and remaining works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15,200,000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927239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Works of diverting water from </a:t>
                      </a:r>
                      <a:r>
                        <a:rPr lang="en-US" sz="900" dirty="0" err="1">
                          <a:effectLst/>
                        </a:rPr>
                        <a:t>Pinios</a:t>
                      </a:r>
                      <a:r>
                        <a:rPr lang="en-US" sz="900" dirty="0">
                          <a:effectLst/>
                        </a:rPr>
                        <a:t> to Karla (pumping stations, ditches, channels)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279621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Works in Karla basin for the collection of runoff waters (collector channels etc)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7,800,000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231545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Water supply works from the lake to the city of Volos (pumping wells, transport network)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526892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Works associated with the development of rural tourism including environment and ecotourism promotion works, as well as the museum and information center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5,600,000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483353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Irrigation network cost (water transport and application)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25,400,000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237049"/>
                  </a:ext>
                </a:extLst>
              </a:tr>
              <a:tr h="2279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Archaeological investigations, start up of the Karla Management Body and technical advice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969637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214,000,000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495972"/>
                  </a:ext>
                </a:extLst>
              </a:tr>
              <a:tr h="1757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(with VAT)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245,000,000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638809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3EF2CBE1-34A7-4399-A60F-7050F74C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85" y="50713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A5DCAD-57C9-4E05-BF9C-E87C47994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42160"/>
              </p:ext>
            </p:extLst>
          </p:nvPr>
        </p:nvGraphicFramePr>
        <p:xfrm>
          <a:off x="604565" y="4677542"/>
          <a:ext cx="2114112" cy="54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r:id="rId5" imgW="1854200" imgH="457200" progId="Equation.3">
                  <p:embed/>
                </p:oleObj>
              </mc:Choice>
              <mc:Fallback>
                <p:oleObj r:id="rId5" imgW="1854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65" y="4677542"/>
                        <a:ext cx="2114112" cy="542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5061F4-059D-4D31-8D16-092B7D0F7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10931"/>
              </p:ext>
            </p:extLst>
          </p:nvPr>
        </p:nvGraphicFramePr>
        <p:xfrm>
          <a:off x="3030583" y="4446316"/>
          <a:ext cx="4923009" cy="189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468">
                  <a:extLst>
                    <a:ext uri="{9D8B030D-6E8A-4147-A177-3AD203B41FA5}">
                      <a16:colId xmlns:a16="http://schemas.microsoft.com/office/drawing/2014/main" val="2275409720"/>
                    </a:ext>
                  </a:extLst>
                </a:gridCol>
                <a:gridCol w="1081490">
                  <a:extLst>
                    <a:ext uri="{9D8B030D-6E8A-4147-A177-3AD203B41FA5}">
                      <a16:colId xmlns:a16="http://schemas.microsoft.com/office/drawing/2014/main" val="1602470754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911135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Operational/Maintenance Cost (OMC)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(% of Investment cost: 245 M€)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Interest Rate 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AEC  from Equation (1)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(€)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35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035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12,700,000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9855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15,000,000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16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83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14,400,000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411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16,900,000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799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15,900,000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780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18,300,000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211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20,800,000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350928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57C2090-A744-422E-A1D0-5E1EB46D1491}"/>
              </a:ext>
            </a:extLst>
          </p:cNvPr>
          <p:cNvSpPr/>
          <p:nvPr/>
        </p:nvSpPr>
        <p:spPr>
          <a:xfrm>
            <a:off x="541805" y="5278785"/>
            <a:ext cx="2332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For a lifespan n = 50 years</a:t>
            </a:r>
          </a:p>
        </p:txBody>
      </p:sp>
    </p:spTree>
    <p:extLst>
      <p:ext uri="{BB962C8B-B14F-4D97-AF65-F5344CB8AC3E}">
        <p14:creationId xmlns:p14="http://schemas.microsoft.com/office/powerpoint/2010/main" val="10978527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3153</TotalTime>
  <Words>1836</Words>
  <Application>Microsoft Office PowerPoint</Application>
  <PresentationFormat>On-screen Show (4:3)</PresentationFormat>
  <Paragraphs>318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Θέμα του Office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Panagopoulos</dc:creator>
  <cp:lastModifiedBy>Yiannis</cp:lastModifiedBy>
  <cp:revision>244</cp:revision>
  <dcterms:created xsi:type="dcterms:W3CDTF">2018-04-12T08:14:14Z</dcterms:created>
  <dcterms:modified xsi:type="dcterms:W3CDTF">2020-07-14T13:18:33Z</dcterms:modified>
</cp:coreProperties>
</file>