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57" r:id="rId3"/>
    <p:sldId id="297" r:id="rId4"/>
    <p:sldId id="302" r:id="rId5"/>
    <p:sldId id="258" r:id="rId6"/>
    <p:sldId id="259" r:id="rId7"/>
    <p:sldId id="260" r:id="rId8"/>
    <p:sldId id="261" r:id="rId9"/>
    <p:sldId id="263" r:id="rId10"/>
    <p:sldId id="303" r:id="rId11"/>
    <p:sldId id="265" r:id="rId12"/>
    <p:sldId id="270" r:id="rId13"/>
    <p:sldId id="306" r:id="rId14"/>
    <p:sldId id="305" r:id="rId15"/>
    <p:sldId id="283" r:id="rId16"/>
    <p:sldId id="284" r:id="rId17"/>
    <p:sldId id="291" r:id="rId18"/>
    <p:sldId id="30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6A0"/>
    <a:srgbClr val="E3E5ED"/>
    <a:srgbClr val="53B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70632-B99B-4CDA-AB45-4B609070053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6DE4A7-50EC-4C88-B8C4-C57D5AAA8520}">
      <dgm:prSet phldrT="[Testo]" custT="1"/>
      <dgm:spPr>
        <a:solidFill>
          <a:schemeClr val="tx2"/>
        </a:solidFill>
      </dgm:spPr>
      <dgm:t>
        <a:bodyPr/>
        <a:lstStyle/>
        <a:p>
          <a:r>
            <a:rPr lang="en-US" sz="3600" b="1" dirty="0"/>
            <a:t>General Objective </a:t>
          </a:r>
          <a:endParaRPr lang="en-GB" sz="3600" dirty="0"/>
        </a:p>
      </dgm:t>
    </dgm:pt>
    <dgm:pt modelId="{F3E0243C-3D48-4B88-9347-C3E00B9E279A}" type="parTrans" cxnId="{032682D0-77B2-4B5B-9BC1-69F24F8B02F8}">
      <dgm:prSet/>
      <dgm:spPr/>
      <dgm:t>
        <a:bodyPr/>
        <a:lstStyle/>
        <a:p>
          <a:endParaRPr lang="en-GB"/>
        </a:p>
      </dgm:t>
    </dgm:pt>
    <dgm:pt modelId="{223F40B0-178F-4140-9557-6DC4C07A2874}" type="sibTrans" cxnId="{032682D0-77B2-4B5B-9BC1-69F24F8B02F8}">
      <dgm:prSet/>
      <dgm:spPr/>
      <dgm:t>
        <a:bodyPr/>
        <a:lstStyle/>
        <a:p>
          <a:endParaRPr lang="en-GB"/>
        </a:p>
      </dgm:t>
    </dgm:pt>
    <dgm:pt modelId="{0D6DF224-2E57-4752-A44C-4EBF3765D093}">
      <dgm:prSet phldrT="[Testo]" custT="1"/>
      <dgm:spPr/>
      <dgm:t>
        <a:bodyPr/>
        <a:lstStyle/>
        <a:p>
          <a:r>
            <a:rPr lang="en-US" sz="3600" b="1" dirty="0"/>
            <a:t>Specific Objectives</a:t>
          </a:r>
          <a:endParaRPr lang="en-GB" sz="3600" dirty="0"/>
        </a:p>
      </dgm:t>
    </dgm:pt>
    <dgm:pt modelId="{FCCB6560-5A86-4167-B9C3-56FCA8AE65D8}" type="parTrans" cxnId="{F0390C31-BD54-4616-8C68-CE57D6AB038C}">
      <dgm:prSet/>
      <dgm:spPr/>
      <dgm:t>
        <a:bodyPr/>
        <a:lstStyle/>
        <a:p>
          <a:endParaRPr lang="en-GB"/>
        </a:p>
      </dgm:t>
    </dgm:pt>
    <dgm:pt modelId="{36D6AD55-74AC-454D-AC49-DC9AC2930C5F}" type="sibTrans" cxnId="{F0390C31-BD54-4616-8C68-CE57D6AB038C}">
      <dgm:prSet/>
      <dgm:spPr/>
      <dgm:t>
        <a:bodyPr/>
        <a:lstStyle/>
        <a:p>
          <a:endParaRPr lang="en-GB"/>
        </a:p>
      </dgm:t>
    </dgm:pt>
    <dgm:pt modelId="{60B70D3F-63C8-406C-AECA-EA6EEAFC969B}">
      <dgm:prSet phldrT="[Testo]" custT="1"/>
      <dgm:spPr/>
      <dgm:t>
        <a:bodyPr/>
        <a:lstStyle/>
        <a:p>
          <a:pPr marL="360000">
            <a:spcBef>
              <a:spcPts val="600"/>
            </a:spcBef>
            <a:spcAft>
              <a:spcPts val="1200"/>
            </a:spcAft>
          </a:pPr>
          <a:r>
            <a:rPr lang="en-US" sz="1400" dirty="0"/>
            <a:t>Explore the </a:t>
          </a:r>
          <a:r>
            <a:rPr lang="en-US" sz="1400" b="1" dirty="0"/>
            <a:t>main issues affecting social sustainability </a:t>
          </a:r>
          <a:r>
            <a:rPr lang="en-US" sz="1400" dirty="0"/>
            <a:t>of the study area</a:t>
          </a:r>
          <a:endParaRPr lang="en-GB" sz="1400" dirty="0"/>
        </a:p>
      </dgm:t>
    </dgm:pt>
    <dgm:pt modelId="{BCFDFA20-7EE1-43EA-B20E-BC5C54F45D0A}" type="parTrans" cxnId="{D63562AD-2E7F-4C96-8B90-FFFEDC2661BF}">
      <dgm:prSet/>
      <dgm:spPr/>
      <dgm:t>
        <a:bodyPr/>
        <a:lstStyle/>
        <a:p>
          <a:endParaRPr lang="en-GB"/>
        </a:p>
      </dgm:t>
    </dgm:pt>
    <dgm:pt modelId="{B0A96E6E-3D20-471B-B27D-A57D29D98E45}" type="sibTrans" cxnId="{D63562AD-2E7F-4C96-8B90-FFFEDC2661BF}">
      <dgm:prSet/>
      <dgm:spPr/>
      <dgm:t>
        <a:bodyPr/>
        <a:lstStyle/>
        <a:p>
          <a:endParaRPr lang="en-GB"/>
        </a:p>
      </dgm:t>
    </dgm:pt>
    <dgm:pt modelId="{E65A9B63-DC54-4834-AC96-E628BE22750F}">
      <dgm:prSet phldrT="[Testo]" custT="1"/>
      <dgm:spPr/>
      <dgm:t>
        <a:bodyPr/>
        <a:lstStyle/>
        <a:p>
          <a:pPr marL="360000">
            <a:spcBef>
              <a:spcPts val="600"/>
            </a:spcBef>
            <a:spcAft>
              <a:spcPts val="1200"/>
            </a:spcAft>
          </a:pPr>
          <a:r>
            <a:rPr lang="en-US" sz="1400" dirty="0"/>
            <a:t>Identify and evaluate the capacity of the case as local development </a:t>
          </a:r>
          <a:r>
            <a:rPr lang="en-US" sz="1400" b="1" dirty="0"/>
            <a:t>success model</a:t>
          </a:r>
          <a:endParaRPr lang="en-GB" sz="1400" dirty="0"/>
        </a:p>
      </dgm:t>
    </dgm:pt>
    <dgm:pt modelId="{F070DC95-DCBF-4732-9C46-12D1637543F7}" type="parTrans" cxnId="{6C8BC2CF-6DC6-4EC6-B152-E766F6760F31}">
      <dgm:prSet/>
      <dgm:spPr/>
      <dgm:t>
        <a:bodyPr/>
        <a:lstStyle/>
        <a:p>
          <a:endParaRPr lang="en-GB"/>
        </a:p>
      </dgm:t>
    </dgm:pt>
    <dgm:pt modelId="{B51952B1-913A-4FF8-9A36-D29265FCF70E}" type="sibTrans" cxnId="{6C8BC2CF-6DC6-4EC6-B152-E766F6760F31}">
      <dgm:prSet/>
      <dgm:spPr/>
      <dgm:t>
        <a:bodyPr/>
        <a:lstStyle/>
        <a:p>
          <a:endParaRPr lang="en-GB"/>
        </a:p>
      </dgm:t>
    </dgm:pt>
    <dgm:pt modelId="{C4F299C6-FDF5-408E-ADF4-6370A87B5DB5}">
      <dgm:prSet phldrT="[Testo]" custT="1"/>
      <dgm:spPr/>
      <dgm:t>
        <a:bodyPr/>
        <a:lstStyle/>
        <a:p>
          <a:pPr marL="360000">
            <a:spcBef>
              <a:spcPts val="0"/>
            </a:spcBef>
            <a:spcAft>
              <a:spcPts val="0"/>
            </a:spcAft>
          </a:pPr>
          <a:r>
            <a:rPr lang="en-US" sz="1400" dirty="0"/>
            <a:t>Study the main relations among </a:t>
          </a:r>
          <a:r>
            <a:rPr lang="en-US" sz="1400" b="1" dirty="0"/>
            <a:t>relevant stakeholders </a:t>
          </a:r>
          <a:r>
            <a:rPr lang="en-US" sz="1400" dirty="0"/>
            <a:t>and their </a:t>
          </a:r>
          <a:r>
            <a:rPr lang="en-US" sz="1400" b="1" dirty="0"/>
            <a:t>perceptions about NBS</a:t>
          </a:r>
          <a:endParaRPr lang="en-GB" sz="1400" dirty="0"/>
        </a:p>
      </dgm:t>
    </dgm:pt>
    <dgm:pt modelId="{6F153346-6C14-4CB0-A5CD-CF8C1C569293}" type="parTrans" cxnId="{DCB0C77F-3CEE-4824-9F51-85782C0784AA}">
      <dgm:prSet/>
      <dgm:spPr/>
      <dgm:t>
        <a:bodyPr/>
        <a:lstStyle/>
        <a:p>
          <a:endParaRPr lang="it-IT"/>
        </a:p>
      </dgm:t>
    </dgm:pt>
    <dgm:pt modelId="{BD45BFF3-CA55-4789-B346-7A38F10CE401}" type="sibTrans" cxnId="{DCB0C77F-3CEE-4824-9F51-85782C0784AA}">
      <dgm:prSet/>
      <dgm:spPr/>
      <dgm:t>
        <a:bodyPr/>
        <a:lstStyle/>
        <a:p>
          <a:endParaRPr lang="it-IT"/>
        </a:p>
      </dgm:t>
    </dgm:pt>
    <dgm:pt modelId="{2E610B3C-644F-4616-9663-4D99A12B577A}">
      <dgm:prSet phldrT="[Tes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marL="114300">
            <a:lnSpc>
              <a:spcPct val="90000"/>
            </a:lnSpc>
            <a:spcAft>
              <a:spcPct val="15000"/>
            </a:spcAft>
          </a:pPr>
          <a:endParaRPr lang="en-GB" sz="1400" dirty="0"/>
        </a:p>
      </dgm:t>
    </dgm:pt>
    <dgm:pt modelId="{C9489E08-11F8-4C73-98D3-F5213BAA083F}" type="parTrans" cxnId="{8831306C-3932-4E3C-9839-DA741387E774}">
      <dgm:prSet/>
      <dgm:spPr/>
      <dgm:t>
        <a:bodyPr/>
        <a:lstStyle/>
        <a:p>
          <a:endParaRPr lang="it-IT"/>
        </a:p>
      </dgm:t>
    </dgm:pt>
    <dgm:pt modelId="{DF494B1E-1112-4BDE-B9ED-B84ADD819A53}" type="sibTrans" cxnId="{8831306C-3932-4E3C-9839-DA741387E774}">
      <dgm:prSet/>
      <dgm:spPr/>
      <dgm:t>
        <a:bodyPr/>
        <a:lstStyle/>
        <a:p>
          <a:endParaRPr lang="it-IT"/>
        </a:p>
      </dgm:t>
    </dgm:pt>
    <dgm:pt modelId="{C1D52DA9-EC81-48BA-9261-5E87BEB0A825}">
      <dgm:prSet phldrT="[Testo]" custT="1"/>
      <dgm:spPr/>
      <dgm:t>
        <a:bodyPr/>
        <a:lstStyle/>
        <a:p>
          <a:pPr marL="171450">
            <a:spcBef>
              <a:spcPts val="0"/>
            </a:spcBef>
            <a:spcAft>
              <a:spcPts val="0"/>
            </a:spcAft>
          </a:pPr>
          <a:endParaRPr lang="en-GB" sz="1700" dirty="0"/>
        </a:p>
      </dgm:t>
    </dgm:pt>
    <dgm:pt modelId="{5CF4FFE3-8A48-4EE2-BB32-149054C1BEE6}" type="parTrans" cxnId="{F4BAC811-46C6-457D-AACD-8E91FDEA34DA}">
      <dgm:prSet/>
      <dgm:spPr/>
      <dgm:t>
        <a:bodyPr/>
        <a:lstStyle/>
        <a:p>
          <a:endParaRPr lang="it-IT"/>
        </a:p>
      </dgm:t>
    </dgm:pt>
    <dgm:pt modelId="{4BC6B6F3-80DF-43C5-9E61-3DF5EA297D0D}" type="sibTrans" cxnId="{F4BAC811-46C6-457D-AACD-8E91FDEA34DA}">
      <dgm:prSet/>
      <dgm:spPr/>
      <dgm:t>
        <a:bodyPr/>
        <a:lstStyle/>
        <a:p>
          <a:endParaRPr lang="it-IT"/>
        </a:p>
      </dgm:t>
    </dgm:pt>
    <dgm:pt modelId="{3B3B8FDB-DC77-4786-B756-094D8FA1F819}">
      <dgm:prSet phldrT="[Testo]" custT="1"/>
      <dgm:spPr/>
      <dgm:t>
        <a:bodyPr/>
        <a:lstStyle/>
        <a:p>
          <a:pPr marL="360000">
            <a:spcBef>
              <a:spcPts val="0"/>
            </a:spcBef>
            <a:spcAft>
              <a:spcPts val="0"/>
            </a:spcAft>
          </a:pPr>
          <a:endParaRPr lang="en-GB" sz="1400" dirty="0"/>
        </a:p>
      </dgm:t>
    </dgm:pt>
    <dgm:pt modelId="{48473C6E-C1A1-4665-AE84-1579058CB3C2}" type="sibTrans" cxnId="{7970E8F2-9879-4BCB-8A00-DDA2F87939F4}">
      <dgm:prSet/>
      <dgm:spPr/>
      <dgm:t>
        <a:bodyPr/>
        <a:lstStyle/>
        <a:p>
          <a:endParaRPr lang="it-IT"/>
        </a:p>
      </dgm:t>
    </dgm:pt>
    <dgm:pt modelId="{E859C45E-A0CA-4A1E-9F33-A712A220B781}" type="parTrans" cxnId="{7970E8F2-9879-4BCB-8A00-DDA2F87939F4}">
      <dgm:prSet/>
      <dgm:spPr/>
      <dgm:t>
        <a:bodyPr/>
        <a:lstStyle/>
        <a:p>
          <a:endParaRPr lang="it-IT"/>
        </a:p>
      </dgm:t>
    </dgm:pt>
    <dgm:pt modelId="{897B46B0-D1A8-43E1-9361-FDD538CD873F}">
      <dgm:prSet phldrT="[Tes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marL="360000">
            <a:lnSpc>
              <a:spcPct val="90000"/>
            </a:lnSpc>
            <a:spcAft>
              <a:spcPts val="0"/>
            </a:spcAft>
          </a:pPr>
          <a:r>
            <a:rPr lang="en-US" sz="1400" dirty="0"/>
            <a:t>Collecting and </a:t>
          </a:r>
          <a:r>
            <a:rPr lang="en-US" sz="1400" dirty="0" err="1"/>
            <a:t>analysing</a:t>
          </a:r>
          <a:r>
            <a:rPr lang="en-US" sz="1400" dirty="0"/>
            <a:t> the issues affecting the </a:t>
          </a:r>
          <a:r>
            <a:rPr lang="en-US" sz="1400" b="1" dirty="0"/>
            <a:t>social sustainability </a:t>
          </a:r>
          <a:r>
            <a:rPr lang="en-US" sz="1400" dirty="0"/>
            <a:t>of the application of a NBS in </a:t>
          </a:r>
          <a:r>
            <a:rPr lang="en-GB" sz="1400" dirty="0" smtClean="0"/>
            <a:t>in the Watershed of Agro </a:t>
          </a:r>
          <a:r>
            <a:rPr lang="en-GB" sz="1400" dirty="0" err="1" smtClean="0"/>
            <a:t>Pontino</a:t>
          </a:r>
          <a:r>
            <a:rPr lang="en-US" sz="1400" dirty="0" smtClean="0"/>
            <a:t>. </a:t>
          </a:r>
          <a:endParaRPr lang="en-GB" sz="1400" dirty="0"/>
        </a:p>
      </dgm:t>
    </dgm:pt>
    <dgm:pt modelId="{413CD26C-B297-4D6D-A1F0-5C556A2AB9DA}" type="parTrans" cxnId="{E432342C-1397-49A0-A726-3E7412A43EB5}">
      <dgm:prSet/>
      <dgm:spPr/>
      <dgm:t>
        <a:bodyPr/>
        <a:lstStyle/>
        <a:p>
          <a:endParaRPr lang="it-IT"/>
        </a:p>
      </dgm:t>
    </dgm:pt>
    <dgm:pt modelId="{331BDF7B-49B1-4B43-B831-3820D4A792DE}" type="sibTrans" cxnId="{E432342C-1397-49A0-A726-3E7412A43EB5}">
      <dgm:prSet/>
      <dgm:spPr/>
      <dgm:t>
        <a:bodyPr/>
        <a:lstStyle/>
        <a:p>
          <a:endParaRPr lang="it-IT"/>
        </a:p>
      </dgm:t>
    </dgm:pt>
    <dgm:pt modelId="{51DEB994-A1B5-4560-870A-72F2118543EE}" type="pres">
      <dgm:prSet presAssocID="{9F170632-B99B-4CDA-AB45-4B60907005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389B739-5DC0-493C-8FE6-000BD9267A90}" type="pres">
      <dgm:prSet presAssocID="{9B6DE4A7-50EC-4C88-B8C4-C57D5AAA8520}" presName="linNode" presStyleCnt="0"/>
      <dgm:spPr/>
    </dgm:pt>
    <dgm:pt modelId="{667AC0BB-93B2-43C7-B9F2-2E97A5F448BE}" type="pres">
      <dgm:prSet presAssocID="{9B6DE4A7-50EC-4C88-B8C4-C57D5AAA852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F87274-AC6B-4400-B089-A7CB5436E6E2}" type="pres">
      <dgm:prSet presAssocID="{9B6DE4A7-50EC-4C88-B8C4-C57D5AAA8520}" presName="childShp" presStyleLbl="bgAccFollowNode1" presStyleIdx="0" presStyleCnt="2" custScaleX="88616" custLinFactNeighborX="7002" custLinFactNeighborY="81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F606B-1475-4247-A86F-CACFA6EBAE08}" type="pres">
      <dgm:prSet presAssocID="{223F40B0-178F-4140-9557-6DC4C07A2874}" presName="spacing" presStyleCnt="0"/>
      <dgm:spPr/>
    </dgm:pt>
    <dgm:pt modelId="{4CF2322E-B244-45F1-8D5F-29202C35A729}" type="pres">
      <dgm:prSet presAssocID="{0D6DF224-2E57-4752-A44C-4EBF3765D093}" presName="linNode" presStyleCnt="0"/>
      <dgm:spPr/>
    </dgm:pt>
    <dgm:pt modelId="{479FC5DF-0CF2-4E8A-A6D6-8EC9C024392D}" type="pres">
      <dgm:prSet presAssocID="{0D6DF224-2E57-4752-A44C-4EBF3765D093}" presName="parentShp" presStyleLbl="node1" presStyleIdx="1" presStyleCnt="2" custScaleY="1490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99B9C9-612D-441F-A317-CB10256EDC1A}" type="pres">
      <dgm:prSet presAssocID="{0D6DF224-2E57-4752-A44C-4EBF3765D093}" presName="childShp" presStyleLbl="bgAccFollowNode1" presStyleIdx="1" presStyleCnt="2" custScaleX="88800" custScaleY="190736" custLinFactY="100000" custLinFactNeighborX="88852" custLinFactNeighborY="1166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BAC811-46C6-457D-AACD-8E91FDEA34DA}" srcId="{0D6DF224-2E57-4752-A44C-4EBF3765D093}" destId="{C1D52DA9-EC81-48BA-9261-5E87BEB0A825}" srcOrd="0" destOrd="0" parTransId="{5CF4FFE3-8A48-4EE2-BB32-149054C1BEE6}" sibTransId="{4BC6B6F3-80DF-43C5-9E61-3DF5EA297D0D}"/>
    <dgm:cxn modelId="{46AD63EF-CE3F-4315-8FF6-75E3821675F4}" type="presOf" srcId="{C1D52DA9-EC81-48BA-9261-5E87BEB0A825}" destId="{4B99B9C9-612D-441F-A317-CB10256EDC1A}" srcOrd="0" destOrd="0" presId="urn:microsoft.com/office/officeart/2005/8/layout/vList6"/>
    <dgm:cxn modelId="{DCB0C77F-3CEE-4824-9F51-85782C0784AA}" srcId="{0D6DF224-2E57-4752-A44C-4EBF3765D093}" destId="{C4F299C6-FDF5-408E-ADF4-6370A87B5DB5}" srcOrd="1" destOrd="0" parTransId="{6F153346-6C14-4CB0-A5CD-CF8C1C569293}" sibTransId="{BD45BFF3-CA55-4789-B346-7A38F10CE401}"/>
    <dgm:cxn modelId="{1F0FA992-674C-4E29-B57C-113F22BAA4EF}" type="presOf" srcId="{3B3B8FDB-DC77-4786-B756-094D8FA1F819}" destId="{4B99B9C9-612D-441F-A317-CB10256EDC1A}" srcOrd="0" destOrd="2" presId="urn:microsoft.com/office/officeart/2005/8/layout/vList6"/>
    <dgm:cxn modelId="{F0390C31-BD54-4616-8C68-CE57D6AB038C}" srcId="{9F170632-B99B-4CDA-AB45-4B6090700531}" destId="{0D6DF224-2E57-4752-A44C-4EBF3765D093}" srcOrd="1" destOrd="0" parTransId="{FCCB6560-5A86-4167-B9C3-56FCA8AE65D8}" sibTransId="{36D6AD55-74AC-454D-AC49-DC9AC2930C5F}"/>
    <dgm:cxn modelId="{8C0FD3A4-484E-47D1-B659-6DA657986D39}" type="presOf" srcId="{9B6DE4A7-50EC-4C88-B8C4-C57D5AAA8520}" destId="{667AC0BB-93B2-43C7-B9F2-2E97A5F448BE}" srcOrd="0" destOrd="0" presId="urn:microsoft.com/office/officeart/2005/8/layout/vList6"/>
    <dgm:cxn modelId="{F96EBAB7-E776-4E29-A6B0-8977C77D18F6}" type="presOf" srcId="{60B70D3F-63C8-406C-AECA-EA6EEAFC969B}" destId="{4B99B9C9-612D-441F-A317-CB10256EDC1A}" srcOrd="0" destOrd="3" presId="urn:microsoft.com/office/officeart/2005/8/layout/vList6"/>
    <dgm:cxn modelId="{8831306C-3932-4E3C-9839-DA741387E774}" srcId="{9B6DE4A7-50EC-4C88-B8C4-C57D5AAA8520}" destId="{2E610B3C-644F-4616-9663-4D99A12B577A}" srcOrd="0" destOrd="0" parTransId="{C9489E08-11F8-4C73-98D3-F5213BAA083F}" sibTransId="{DF494B1E-1112-4BDE-B9ED-B84ADD819A53}"/>
    <dgm:cxn modelId="{D63562AD-2E7F-4C96-8B90-FFFEDC2661BF}" srcId="{0D6DF224-2E57-4752-A44C-4EBF3765D093}" destId="{60B70D3F-63C8-406C-AECA-EA6EEAFC969B}" srcOrd="3" destOrd="0" parTransId="{BCFDFA20-7EE1-43EA-B20E-BC5C54F45D0A}" sibTransId="{B0A96E6E-3D20-471B-B27D-A57D29D98E45}"/>
    <dgm:cxn modelId="{6C8BC2CF-6DC6-4EC6-B152-E766F6760F31}" srcId="{0D6DF224-2E57-4752-A44C-4EBF3765D093}" destId="{E65A9B63-DC54-4834-AC96-E628BE22750F}" srcOrd="4" destOrd="0" parTransId="{F070DC95-DCBF-4732-9C46-12D1637543F7}" sibTransId="{B51952B1-913A-4FF8-9A36-D29265FCF70E}"/>
    <dgm:cxn modelId="{CF2722DB-20B4-4BFE-A933-5BB8A4A60E26}" type="presOf" srcId="{0D6DF224-2E57-4752-A44C-4EBF3765D093}" destId="{479FC5DF-0CF2-4E8A-A6D6-8EC9C024392D}" srcOrd="0" destOrd="0" presId="urn:microsoft.com/office/officeart/2005/8/layout/vList6"/>
    <dgm:cxn modelId="{19307E1F-72A4-401D-B66F-C3D836006B7D}" type="presOf" srcId="{897B46B0-D1A8-43E1-9361-FDD538CD873F}" destId="{C2F87274-AC6B-4400-B089-A7CB5436E6E2}" srcOrd="0" destOrd="1" presId="urn:microsoft.com/office/officeart/2005/8/layout/vList6"/>
    <dgm:cxn modelId="{B26F1D7B-5C7A-4D4F-A071-36A96F9CC8A7}" type="presOf" srcId="{C4F299C6-FDF5-408E-ADF4-6370A87B5DB5}" destId="{4B99B9C9-612D-441F-A317-CB10256EDC1A}" srcOrd="0" destOrd="1" presId="urn:microsoft.com/office/officeart/2005/8/layout/vList6"/>
    <dgm:cxn modelId="{7970E8F2-9879-4BCB-8A00-DDA2F87939F4}" srcId="{0D6DF224-2E57-4752-A44C-4EBF3765D093}" destId="{3B3B8FDB-DC77-4786-B756-094D8FA1F819}" srcOrd="2" destOrd="0" parTransId="{E859C45E-A0CA-4A1E-9F33-A712A220B781}" sibTransId="{48473C6E-C1A1-4665-AE84-1579058CB3C2}"/>
    <dgm:cxn modelId="{032682D0-77B2-4B5B-9BC1-69F24F8B02F8}" srcId="{9F170632-B99B-4CDA-AB45-4B6090700531}" destId="{9B6DE4A7-50EC-4C88-B8C4-C57D5AAA8520}" srcOrd="0" destOrd="0" parTransId="{F3E0243C-3D48-4B88-9347-C3E00B9E279A}" sibTransId="{223F40B0-178F-4140-9557-6DC4C07A2874}"/>
    <dgm:cxn modelId="{C9CD2DB6-E5C0-46DA-A2F5-4FEC902D290B}" type="presOf" srcId="{E65A9B63-DC54-4834-AC96-E628BE22750F}" destId="{4B99B9C9-612D-441F-A317-CB10256EDC1A}" srcOrd="0" destOrd="4" presId="urn:microsoft.com/office/officeart/2005/8/layout/vList6"/>
    <dgm:cxn modelId="{7C6B470B-64AE-4EB0-A7E8-D080D24A295A}" type="presOf" srcId="{9F170632-B99B-4CDA-AB45-4B6090700531}" destId="{51DEB994-A1B5-4560-870A-72F2118543EE}" srcOrd="0" destOrd="0" presId="urn:microsoft.com/office/officeart/2005/8/layout/vList6"/>
    <dgm:cxn modelId="{E432342C-1397-49A0-A726-3E7412A43EB5}" srcId="{9B6DE4A7-50EC-4C88-B8C4-C57D5AAA8520}" destId="{897B46B0-D1A8-43E1-9361-FDD538CD873F}" srcOrd="1" destOrd="0" parTransId="{413CD26C-B297-4D6D-A1F0-5C556A2AB9DA}" sibTransId="{331BDF7B-49B1-4B43-B831-3820D4A792DE}"/>
    <dgm:cxn modelId="{ECC10DC2-5B52-480F-B17D-E6F2F4DA8B72}" type="presOf" srcId="{2E610B3C-644F-4616-9663-4D99A12B577A}" destId="{C2F87274-AC6B-4400-B089-A7CB5436E6E2}" srcOrd="0" destOrd="0" presId="urn:microsoft.com/office/officeart/2005/8/layout/vList6"/>
    <dgm:cxn modelId="{8F997B38-471F-41AD-B2D3-33E3B35CAF2B}" type="presParOf" srcId="{51DEB994-A1B5-4560-870A-72F2118543EE}" destId="{5389B739-5DC0-493C-8FE6-000BD9267A90}" srcOrd="0" destOrd="0" presId="urn:microsoft.com/office/officeart/2005/8/layout/vList6"/>
    <dgm:cxn modelId="{BAB73431-3470-422A-8E5D-691A16713B61}" type="presParOf" srcId="{5389B739-5DC0-493C-8FE6-000BD9267A90}" destId="{667AC0BB-93B2-43C7-B9F2-2E97A5F448BE}" srcOrd="0" destOrd="0" presId="urn:microsoft.com/office/officeart/2005/8/layout/vList6"/>
    <dgm:cxn modelId="{EE20D07C-04C7-4B58-B1FC-5EC31E52F8DC}" type="presParOf" srcId="{5389B739-5DC0-493C-8FE6-000BD9267A90}" destId="{C2F87274-AC6B-4400-B089-A7CB5436E6E2}" srcOrd="1" destOrd="0" presId="urn:microsoft.com/office/officeart/2005/8/layout/vList6"/>
    <dgm:cxn modelId="{D2A55E96-AD4B-44E9-8D31-65FC6F6164BB}" type="presParOf" srcId="{51DEB994-A1B5-4560-870A-72F2118543EE}" destId="{45CF606B-1475-4247-A86F-CACFA6EBAE08}" srcOrd="1" destOrd="0" presId="urn:microsoft.com/office/officeart/2005/8/layout/vList6"/>
    <dgm:cxn modelId="{6D826BE4-3DA6-4EEC-80F4-5E35F74618E7}" type="presParOf" srcId="{51DEB994-A1B5-4560-870A-72F2118543EE}" destId="{4CF2322E-B244-45F1-8D5F-29202C35A729}" srcOrd="2" destOrd="0" presId="urn:microsoft.com/office/officeart/2005/8/layout/vList6"/>
    <dgm:cxn modelId="{55685E53-B03E-4D55-89AE-B4AE1F20CD9A}" type="presParOf" srcId="{4CF2322E-B244-45F1-8D5F-29202C35A729}" destId="{479FC5DF-0CF2-4E8A-A6D6-8EC9C024392D}" srcOrd="0" destOrd="0" presId="urn:microsoft.com/office/officeart/2005/8/layout/vList6"/>
    <dgm:cxn modelId="{F01931F7-1132-4B3E-AA61-4D2F0612C5BD}" type="presParOf" srcId="{4CF2322E-B244-45F1-8D5F-29202C35A729}" destId="{4B99B9C9-612D-441F-A317-CB10256EDC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50067-D399-4683-8B71-97654D448FA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1A5D6D6-538D-4293-8A52-27DE1759F487}">
      <dgm:prSet phldrT="[Testo]"/>
      <dgm:spPr/>
      <dgm:t>
        <a:bodyPr/>
        <a:lstStyle/>
        <a:p>
          <a:r>
            <a:rPr lang="en-GB" b="1" dirty="0"/>
            <a:t>BENEFITS</a:t>
          </a:r>
        </a:p>
      </dgm:t>
    </dgm:pt>
    <dgm:pt modelId="{AE7F44A3-0A61-44DE-BFF3-06BD974E4DBB}" type="parTrans" cxnId="{B83E0A44-0D3F-4B0B-8DD5-920F4876E250}">
      <dgm:prSet/>
      <dgm:spPr/>
      <dgm:t>
        <a:bodyPr/>
        <a:lstStyle/>
        <a:p>
          <a:endParaRPr lang="en-GB"/>
        </a:p>
      </dgm:t>
    </dgm:pt>
    <dgm:pt modelId="{175C0A6B-FD98-4C6E-A7CA-9A483A6D5167}" type="sibTrans" cxnId="{B83E0A44-0D3F-4B0B-8DD5-920F4876E250}">
      <dgm:prSet/>
      <dgm:spPr/>
      <dgm:t>
        <a:bodyPr/>
        <a:lstStyle/>
        <a:p>
          <a:endParaRPr lang="en-GB"/>
        </a:p>
      </dgm:t>
    </dgm:pt>
    <dgm:pt modelId="{3FE4D43C-AADF-4C85-B5F5-B1E2A800E684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/>
            <a:t>Improved water quality</a:t>
          </a:r>
        </a:p>
      </dgm:t>
    </dgm:pt>
    <dgm:pt modelId="{96383A62-AFF0-47E6-BCE3-57F4A0435652}" type="parTrans" cxnId="{F0B78B4A-9B06-442F-A1C5-14B95CB8E77E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401B04AC-C09A-4D62-8627-60B04B0DC59A}" type="sibTrans" cxnId="{F0B78B4A-9B06-442F-A1C5-14B95CB8E77E}">
      <dgm:prSet/>
      <dgm:spPr/>
      <dgm:t>
        <a:bodyPr/>
        <a:lstStyle/>
        <a:p>
          <a:endParaRPr lang="en-GB"/>
        </a:p>
      </dgm:t>
    </dgm:pt>
    <dgm:pt modelId="{C462D821-5C24-414C-BF41-9270902DA80D}">
      <dgm:prSet phldrT="[Testo]"/>
      <dgm:spPr>
        <a:solidFill>
          <a:srgbClr val="7030A0"/>
        </a:solidFill>
      </dgm:spPr>
      <dgm:t>
        <a:bodyPr/>
        <a:lstStyle/>
        <a:p>
          <a:r>
            <a:rPr lang="en-GB" dirty="0"/>
            <a:t>Recreation and health</a:t>
          </a:r>
        </a:p>
      </dgm:t>
    </dgm:pt>
    <dgm:pt modelId="{FCB085D9-F679-4A6D-A286-80C043FFE979}" type="parTrans" cxnId="{4CE124AA-55EE-4819-B83B-CCC70792A267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BC13EAB4-8D69-4C1B-9F31-6A96F524F40E}" type="sibTrans" cxnId="{4CE124AA-55EE-4819-B83B-CCC70792A267}">
      <dgm:prSet/>
      <dgm:spPr/>
      <dgm:t>
        <a:bodyPr/>
        <a:lstStyle/>
        <a:p>
          <a:endParaRPr lang="en-GB"/>
        </a:p>
      </dgm:t>
    </dgm:pt>
    <dgm:pt modelId="{56D86F60-1827-4698-9DDB-180B98EAD403}">
      <dgm:prSet phldrT="[Testo]"/>
      <dgm:spPr>
        <a:solidFill>
          <a:srgbClr val="6C76A0"/>
        </a:solidFill>
      </dgm:spPr>
      <dgm:t>
        <a:bodyPr/>
        <a:lstStyle/>
        <a:p>
          <a:r>
            <a:rPr lang="en-GB" dirty="0"/>
            <a:t>Education</a:t>
          </a:r>
        </a:p>
      </dgm:t>
    </dgm:pt>
    <dgm:pt modelId="{CA332302-A506-4389-BC9A-56C4978631C6}" type="parTrans" cxnId="{167716A5-3676-4992-96E7-C49F9FAA60E5}">
      <dgm:prSet/>
      <dgm:spPr>
        <a:solidFill>
          <a:srgbClr val="6C76A0"/>
        </a:solidFill>
      </dgm:spPr>
      <dgm:t>
        <a:bodyPr/>
        <a:lstStyle/>
        <a:p>
          <a:endParaRPr lang="en-GB"/>
        </a:p>
      </dgm:t>
    </dgm:pt>
    <dgm:pt modelId="{321CC5BD-A8EB-47B0-9507-1C15AA000B30}" type="sibTrans" cxnId="{167716A5-3676-4992-96E7-C49F9FAA60E5}">
      <dgm:prSet/>
      <dgm:spPr/>
      <dgm:t>
        <a:bodyPr/>
        <a:lstStyle/>
        <a:p>
          <a:endParaRPr lang="en-GB"/>
        </a:p>
      </dgm:t>
    </dgm:pt>
    <dgm:pt modelId="{52E14327-0F37-44B0-ABCF-2EB5ED1BF8AF}">
      <dgm:prSet phldrT="[Testo]"/>
      <dgm:spPr>
        <a:solidFill>
          <a:srgbClr val="0070C0"/>
        </a:solidFill>
      </dgm:spPr>
      <dgm:t>
        <a:bodyPr/>
        <a:lstStyle/>
        <a:p>
          <a:r>
            <a:rPr lang="en-GB" dirty="0"/>
            <a:t>Flooding Risk</a:t>
          </a:r>
        </a:p>
      </dgm:t>
    </dgm:pt>
    <dgm:pt modelId="{95F3BF84-3C07-4333-AE02-749DD381714D}" type="parTrans" cxnId="{013D3D86-8DDE-496A-A7BC-8B9A87DEB4B1}">
      <dgm:prSet/>
      <dgm:spPr>
        <a:solidFill>
          <a:srgbClr val="0070C0"/>
        </a:solidFill>
      </dgm:spPr>
      <dgm:t>
        <a:bodyPr/>
        <a:lstStyle/>
        <a:p>
          <a:endParaRPr lang="en-GB"/>
        </a:p>
      </dgm:t>
    </dgm:pt>
    <dgm:pt modelId="{86F052FC-D28A-4B98-85A5-E913FABBEC74}" type="sibTrans" cxnId="{013D3D86-8DDE-496A-A7BC-8B9A87DEB4B1}">
      <dgm:prSet/>
      <dgm:spPr/>
      <dgm:t>
        <a:bodyPr/>
        <a:lstStyle/>
        <a:p>
          <a:endParaRPr lang="en-GB"/>
        </a:p>
      </dgm:t>
    </dgm:pt>
    <dgm:pt modelId="{76D1B84B-B6B1-4950-9145-FD82E402A6C5}">
      <dgm:prSet phldrT="[Testo]"/>
      <dgm:spPr/>
      <dgm:t>
        <a:bodyPr/>
        <a:lstStyle/>
        <a:p>
          <a:r>
            <a:rPr lang="en-GB" dirty="0"/>
            <a:t>Biodiversity</a:t>
          </a:r>
        </a:p>
      </dgm:t>
    </dgm:pt>
    <dgm:pt modelId="{79F43740-E9B9-40A0-AFCD-764F6E44035A}" type="parTrans" cxnId="{0A8837AE-5F52-43B5-8535-A0C31CB0AA7D}">
      <dgm:prSet/>
      <dgm:spPr/>
      <dgm:t>
        <a:bodyPr/>
        <a:lstStyle/>
        <a:p>
          <a:endParaRPr lang="en-GB"/>
        </a:p>
      </dgm:t>
    </dgm:pt>
    <dgm:pt modelId="{40B73D5C-6C54-4E92-994A-D025D50BABF7}" type="sibTrans" cxnId="{0A8837AE-5F52-43B5-8535-A0C31CB0AA7D}">
      <dgm:prSet/>
      <dgm:spPr/>
      <dgm:t>
        <a:bodyPr/>
        <a:lstStyle/>
        <a:p>
          <a:endParaRPr lang="en-GB"/>
        </a:p>
      </dgm:t>
    </dgm:pt>
    <dgm:pt modelId="{21DF2141-8A51-4271-BB2E-61ADF3408565}" type="pres">
      <dgm:prSet presAssocID="{62550067-D399-4683-8B71-97654D448F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B115CD-0C76-4C6F-8DDB-93C0A4BF1C54}" type="pres">
      <dgm:prSet presAssocID="{51A5D6D6-538D-4293-8A52-27DE1759F487}" presName="centerShape" presStyleLbl="node0" presStyleIdx="0" presStyleCnt="1"/>
      <dgm:spPr/>
      <dgm:t>
        <a:bodyPr/>
        <a:lstStyle/>
        <a:p>
          <a:endParaRPr lang="it-IT"/>
        </a:p>
      </dgm:t>
    </dgm:pt>
    <dgm:pt modelId="{93C40E8A-4874-463C-A832-4AFD074AD0D1}" type="pres">
      <dgm:prSet presAssocID="{96383A62-AFF0-47E6-BCE3-57F4A0435652}" presName="parTrans" presStyleLbl="sibTrans2D1" presStyleIdx="0" presStyleCnt="5"/>
      <dgm:spPr/>
      <dgm:t>
        <a:bodyPr/>
        <a:lstStyle/>
        <a:p>
          <a:endParaRPr lang="it-IT"/>
        </a:p>
      </dgm:t>
    </dgm:pt>
    <dgm:pt modelId="{CB4A4EB2-2795-40D8-BBA7-5D1A208A6B23}" type="pres">
      <dgm:prSet presAssocID="{96383A62-AFF0-47E6-BCE3-57F4A0435652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C5FE7520-75F3-4C18-92F7-5D02A9C572E6}" type="pres">
      <dgm:prSet presAssocID="{3FE4D43C-AADF-4C85-B5F5-B1E2A800E6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F94BD6-E944-4D34-B639-A5E35C76AF59}" type="pres">
      <dgm:prSet presAssocID="{79F43740-E9B9-40A0-AFCD-764F6E44035A}" presName="parTrans" presStyleLbl="sibTrans2D1" presStyleIdx="1" presStyleCnt="5"/>
      <dgm:spPr/>
      <dgm:t>
        <a:bodyPr/>
        <a:lstStyle/>
        <a:p>
          <a:endParaRPr lang="it-IT"/>
        </a:p>
      </dgm:t>
    </dgm:pt>
    <dgm:pt modelId="{EFDE68AF-8078-459E-AC17-2EE41F12CD04}" type="pres">
      <dgm:prSet presAssocID="{79F43740-E9B9-40A0-AFCD-764F6E44035A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F7040721-EEBE-4FD8-8310-3EF136D14515}" type="pres">
      <dgm:prSet presAssocID="{76D1B84B-B6B1-4950-9145-FD82E402A6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A70A81-EA89-4FB6-A115-ACA2C6EB0E1D}" type="pres">
      <dgm:prSet presAssocID="{FCB085D9-F679-4A6D-A286-80C043FFE979}" presName="parTrans" presStyleLbl="sibTrans2D1" presStyleIdx="2" presStyleCnt="5"/>
      <dgm:spPr/>
      <dgm:t>
        <a:bodyPr/>
        <a:lstStyle/>
        <a:p>
          <a:endParaRPr lang="it-IT"/>
        </a:p>
      </dgm:t>
    </dgm:pt>
    <dgm:pt modelId="{BBEE983A-699F-4714-AA3C-D9583F510E1D}" type="pres">
      <dgm:prSet presAssocID="{FCB085D9-F679-4A6D-A286-80C043FFE979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167DB117-BF5B-4A41-9DD3-27EE3B412A51}" type="pres">
      <dgm:prSet presAssocID="{C462D821-5C24-414C-BF41-9270902DA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B955D2-B12F-4703-906D-24283258237E}" type="pres">
      <dgm:prSet presAssocID="{CA332302-A506-4389-BC9A-56C4978631C6}" presName="parTrans" presStyleLbl="sibTrans2D1" presStyleIdx="3" presStyleCnt="5"/>
      <dgm:spPr/>
      <dgm:t>
        <a:bodyPr/>
        <a:lstStyle/>
        <a:p>
          <a:endParaRPr lang="it-IT"/>
        </a:p>
      </dgm:t>
    </dgm:pt>
    <dgm:pt modelId="{5ED72E16-BDB6-4FFF-98F2-7A545B4A7DBC}" type="pres">
      <dgm:prSet presAssocID="{CA332302-A506-4389-BC9A-56C4978631C6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003A0A9B-E88D-4D6E-A80D-6E76CC226D9F}" type="pres">
      <dgm:prSet presAssocID="{56D86F60-1827-4698-9DDB-180B98EAD4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6A0B11-7102-438C-91BA-40B4626830FE}" type="pres">
      <dgm:prSet presAssocID="{95F3BF84-3C07-4333-AE02-749DD381714D}" presName="parTrans" presStyleLbl="sibTrans2D1" presStyleIdx="4" presStyleCnt="5"/>
      <dgm:spPr/>
      <dgm:t>
        <a:bodyPr/>
        <a:lstStyle/>
        <a:p>
          <a:endParaRPr lang="it-IT"/>
        </a:p>
      </dgm:t>
    </dgm:pt>
    <dgm:pt modelId="{E2E8BB86-551C-4D6F-BC79-822F4A5CE76A}" type="pres">
      <dgm:prSet presAssocID="{95F3BF84-3C07-4333-AE02-749DD381714D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810B330F-320D-4A1F-93D4-04CF302EFE6D}" type="pres">
      <dgm:prSet presAssocID="{52E14327-0F37-44B0-ABCF-2EB5ED1BF8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5B9EB15-1259-4B8A-B55A-619C57802C62}" type="presOf" srcId="{52E14327-0F37-44B0-ABCF-2EB5ED1BF8AF}" destId="{810B330F-320D-4A1F-93D4-04CF302EFE6D}" srcOrd="0" destOrd="0" presId="urn:microsoft.com/office/officeart/2005/8/layout/radial5"/>
    <dgm:cxn modelId="{4CE124AA-55EE-4819-B83B-CCC70792A267}" srcId="{51A5D6D6-538D-4293-8A52-27DE1759F487}" destId="{C462D821-5C24-414C-BF41-9270902DA80D}" srcOrd="2" destOrd="0" parTransId="{FCB085D9-F679-4A6D-A286-80C043FFE979}" sibTransId="{BC13EAB4-8D69-4C1B-9F31-6A96F524F40E}"/>
    <dgm:cxn modelId="{4CE31E9A-0078-417D-B860-4ED6831471A1}" type="presOf" srcId="{FCB085D9-F679-4A6D-A286-80C043FFE979}" destId="{BBEE983A-699F-4714-AA3C-D9583F510E1D}" srcOrd="1" destOrd="0" presId="urn:microsoft.com/office/officeart/2005/8/layout/radial5"/>
    <dgm:cxn modelId="{1CF65F53-7AF2-44F6-B8F9-991C080BE217}" type="presOf" srcId="{51A5D6D6-538D-4293-8A52-27DE1759F487}" destId="{3DB115CD-0C76-4C6F-8DDB-93C0A4BF1C54}" srcOrd="0" destOrd="0" presId="urn:microsoft.com/office/officeart/2005/8/layout/radial5"/>
    <dgm:cxn modelId="{BFAAE822-2177-41B9-BBA3-8598F6427E3B}" type="presOf" srcId="{FCB085D9-F679-4A6D-A286-80C043FFE979}" destId="{79A70A81-EA89-4FB6-A115-ACA2C6EB0E1D}" srcOrd="0" destOrd="0" presId="urn:microsoft.com/office/officeart/2005/8/layout/radial5"/>
    <dgm:cxn modelId="{0A8837AE-5F52-43B5-8535-A0C31CB0AA7D}" srcId="{51A5D6D6-538D-4293-8A52-27DE1759F487}" destId="{76D1B84B-B6B1-4950-9145-FD82E402A6C5}" srcOrd="1" destOrd="0" parTransId="{79F43740-E9B9-40A0-AFCD-764F6E44035A}" sibTransId="{40B73D5C-6C54-4E92-994A-D025D50BABF7}"/>
    <dgm:cxn modelId="{4193B60C-D4EB-456C-A340-B8817675ED77}" type="presOf" srcId="{76D1B84B-B6B1-4950-9145-FD82E402A6C5}" destId="{F7040721-EEBE-4FD8-8310-3EF136D14515}" srcOrd="0" destOrd="0" presId="urn:microsoft.com/office/officeart/2005/8/layout/radial5"/>
    <dgm:cxn modelId="{AE62C377-4203-4236-8518-9314A1B03CEF}" type="presOf" srcId="{95F3BF84-3C07-4333-AE02-749DD381714D}" destId="{466A0B11-7102-438C-91BA-40B4626830FE}" srcOrd="0" destOrd="0" presId="urn:microsoft.com/office/officeart/2005/8/layout/radial5"/>
    <dgm:cxn modelId="{9A62914B-049F-4E57-88E8-990AFBEFD56E}" type="presOf" srcId="{56D86F60-1827-4698-9DDB-180B98EAD403}" destId="{003A0A9B-E88D-4D6E-A80D-6E76CC226D9F}" srcOrd="0" destOrd="0" presId="urn:microsoft.com/office/officeart/2005/8/layout/radial5"/>
    <dgm:cxn modelId="{6A5A8C39-4D87-4071-B3F9-070C03C6B0E2}" type="presOf" srcId="{3FE4D43C-AADF-4C85-B5F5-B1E2A800E684}" destId="{C5FE7520-75F3-4C18-92F7-5D02A9C572E6}" srcOrd="0" destOrd="0" presId="urn:microsoft.com/office/officeart/2005/8/layout/radial5"/>
    <dgm:cxn modelId="{2DD5D0CD-8765-4A97-AEAB-B26BBCC8068F}" type="presOf" srcId="{CA332302-A506-4389-BC9A-56C4978631C6}" destId="{5ED72E16-BDB6-4FFF-98F2-7A545B4A7DBC}" srcOrd="1" destOrd="0" presId="urn:microsoft.com/office/officeart/2005/8/layout/radial5"/>
    <dgm:cxn modelId="{3C107928-F74B-451B-B602-7204785DE6DA}" type="presOf" srcId="{79F43740-E9B9-40A0-AFCD-764F6E44035A}" destId="{6BF94BD6-E944-4D34-B639-A5E35C76AF59}" srcOrd="0" destOrd="0" presId="urn:microsoft.com/office/officeart/2005/8/layout/radial5"/>
    <dgm:cxn modelId="{F0B78B4A-9B06-442F-A1C5-14B95CB8E77E}" srcId="{51A5D6D6-538D-4293-8A52-27DE1759F487}" destId="{3FE4D43C-AADF-4C85-B5F5-B1E2A800E684}" srcOrd="0" destOrd="0" parTransId="{96383A62-AFF0-47E6-BCE3-57F4A0435652}" sibTransId="{401B04AC-C09A-4D62-8627-60B04B0DC59A}"/>
    <dgm:cxn modelId="{B83E0A44-0D3F-4B0B-8DD5-920F4876E250}" srcId="{62550067-D399-4683-8B71-97654D448FA4}" destId="{51A5D6D6-538D-4293-8A52-27DE1759F487}" srcOrd="0" destOrd="0" parTransId="{AE7F44A3-0A61-44DE-BFF3-06BD974E4DBB}" sibTransId="{175C0A6B-FD98-4C6E-A7CA-9A483A6D5167}"/>
    <dgm:cxn modelId="{12345C95-47A9-4C81-A6C4-EE92D63BE2B0}" type="presOf" srcId="{CA332302-A506-4389-BC9A-56C4978631C6}" destId="{7AB955D2-B12F-4703-906D-24283258237E}" srcOrd="0" destOrd="0" presId="urn:microsoft.com/office/officeart/2005/8/layout/radial5"/>
    <dgm:cxn modelId="{638A13B3-44E1-4815-80FF-8D9F42843BD4}" type="presOf" srcId="{96383A62-AFF0-47E6-BCE3-57F4A0435652}" destId="{93C40E8A-4874-463C-A832-4AFD074AD0D1}" srcOrd="0" destOrd="0" presId="urn:microsoft.com/office/officeart/2005/8/layout/radial5"/>
    <dgm:cxn modelId="{9CC14DBC-EE5D-4E22-A2E4-F94F518A4E99}" type="presOf" srcId="{95F3BF84-3C07-4333-AE02-749DD381714D}" destId="{E2E8BB86-551C-4D6F-BC79-822F4A5CE76A}" srcOrd="1" destOrd="0" presId="urn:microsoft.com/office/officeart/2005/8/layout/radial5"/>
    <dgm:cxn modelId="{013D3D86-8DDE-496A-A7BC-8B9A87DEB4B1}" srcId="{51A5D6D6-538D-4293-8A52-27DE1759F487}" destId="{52E14327-0F37-44B0-ABCF-2EB5ED1BF8AF}" srcOrd="4" destOrd="0" parTransId="{95F3BF84-3C07-4333-AE02-749DD381714D}" sibTransId="{86F052FC-D28A-4B98-85A5-E913FABBEC74}"/>
    <dgm:cxn modelId="{167716A5-3676-4992-96E7-C49F9FAA60E5}" srcId="{51A5D6D6-538D-4293-8A52-27DE1759F487}" destId="{56D86F60-1827-4698-9DDB-180B98EAD403}" srcOrd="3" destOrd="0" parTransId="{CA332302-A506-4389-BC9A-56C4978631C6}" sibTransId="{321CC5BD-A8EB-47B0-9507-1C15AA000B30}"/>
    <dgm:cxn modelId="{2E8DBD58-6FF0-4F63-B771-E84B81D7F506}" type="presOf" srcId="{96383A62-AFF0-47E6-BCE3-57F4A0435652}" destId="{CB4A4EB2-2795-40D8-BBA7-5D1A208A6B23}" srcOrd="1" destOrd="0" presId="urn:microsoft.com/office/officeart/2005/8/layout/radial5"/>
    <dgm:cxn modelId="{0EE0ABC4-FA80-42C4-B58A-B1DB9C998CB9}" type="presOf" srcId="{62550067-D399-4683-8B71-97654D448FA4}" destId="{21DF2141-8A51-4271-BB2E-61ADF3408565}" srcOrd="0" destOrd="0" presId="urn:microsoft.com/office/officeart/2005/8/layout/radial5"/>
    <dgm:cxn modelId="{DE90E53E-4F5F-4888-9D1F-650BCF05A7EA}" type="presOf" srcId="{C462D821-5C24-414C-BF41-9270902DA80D}" destId="{167DB117-BF5B-4A41-9DD3-27EE3B412A51}" srcOrd="0" destOrd="0" presId="urn:microsoft.com/office/officeart/2005/8/layout/radial5"/>
    <dgm:cxn modelId="{9E6AFFB9-95D1-4F01-8328-081782AE3F47}" type="presOf" srcId="{79F43740-E9B9-40A0-AFCD-764F6E44035A}" destId="{EFDE68AF-8078-459E-AC17-2EE41F12CD04}" srcOrd="1" destOrd="0" presId="urn:microsoft.com/office/officeart/2005/8/layout/radial5"/>
    <dgm:cxn modelId="{26C68158-71A1-428D-B486-DDF7E1EDE88F}" type="presParOf" srcId="{21DF2141-8A51-4271-BB2E-61ADF3408565}" destId="{3DB115CD-0C76-4C6F-8DDB-93C0A4BF1C54}" srcOrd="0" destOrd="0" presId="urn:microsoft.com/office/officeart/2005/8/layout/radial5"/>
    <dgm:cxn modelId="{5B1F12CA-F5BD-4AA2-AC47-9A39B040195D}" type="presParOf" srcId="{21DF2141-8A51-4271-BB2E-61ADF3408565}" destId="{93C40E8A-4874-463C-A832-4AFD074AD0D1}" srcOrd="1" destOrd="0" presId="urn:microsoft.com/office/officeart/2005/8/layout/radial5"/>
    <dgm:cxn modelId="{1D171DD4-C31E-4F14-A792-3A422C62D12D}" type="presParOf" srcId="{93C40E8A-4874-463C-A832-4AFD074AD0D1}" destId="{CB4A4EB2-2795-40D8-BBA7-5D1A208A6B23}" srcOrd="0" destOrd="0" presId="urn:microsoft.com/office/officeart/2005/8/layout/radial5"/>
    <dgm:cxn modelId="{1C886E93-BD68-4A7A-8C7B-6BBC31B7D1B2}" type="presParOf" srcId="{21DF2141-8A51-4271-BB2E-61ADF3408565}" destId="{C5FE7520-75F3-4C18-92F7-5D02A9C572E6}" srcOrd="2" destOrd="0" presId="urn:microsoft.com/office/officeart/2005/8/layout/radial5"/>
    <dgm:cxn modelId="{8715406F-3B7E-45C3-8C57-2286BE2F4EF7}" type="presParOf" srcId="{21DF2141-8A51-4271-BB2E-61ADF3408565}" destId="{6BF94BD6-E944-4D34-B639-A5E35C76AF59}" srcOrd="3" destOrd="0" presId="urn:microsoft.com/office/officeart/2005/8/layout/radial5"/>
    <dgm:cxn modelId="{E5D106B3-B0D7-4938-8363-02003D5287FD}" type="presParOf" srcId="{6BF94BD6-E944-4D34-B639-A5E35C76AF59}" destId="{EFDE68AF-8078-459E-AC17-2EE41F12CD04}" srcOrd="0" destOrd="0" presId="urn:microsoft.com/office/officeart/2005/8/layout/radial5"/>
    <dgm:cxn modelId="{F29277A6-6E3A-43D1-BB06-B1DA0B7616DF}" type="presParOf" srcId="{21DF2141-8A51-4271-BB2E-61ADF3408565}" destId="{F7040721-EEBE-4FD8-8310-3EF136D14515}" srcOrd="4" destOrd="0" presId="urn:microsoft.com/office/officeart/2005/8/layout/radial5"/>
    <dgm:cxn modelId="{926454B8-ED7E-47FE-A281-8EBBD2295E28}" type="presParOf" srcId="{21DF2141-8A51-4271-BB2E-61ADF3408565}" destId="{79A70A81-EA89-4FB6-A115-ACA2C6EB0E1D}" srcOrd="5" destOrd="0" presId="urn:microsoft.com/office/officeart/2005/8/layout/radial5"/>
    <dgm:cxn modelId="{0B2CE468-8E11-44BC-93DB-74994F2CA83B}" type="presParOf" srcId="{79A70A81-EA89-4FB6-A115-ACA2C6EB0E1D}" destId="{BBEE983A-699F-4714-AA3C-D9583F510E1D}" srcOrd="0" destOrd="0" presId="urn:microsoft.com/office/officeart/2005/8/layout/radial5"/>
    <dgm:cxn modelId="{BD4A62FE-C0CB-42ED-8CF3-F66C4550E7B7}" type="presParOf" srcId="{21DF2141-8A51-4271-BB2E-61ADF3408565}" destId="{167DB117-BF5B-4A41-9DD3-27EE3B412A51}" srcOrd="6" destOrd="0" presId="urn:microsoft.com/office/officeart/2005/8/layout/radial5"/>
    <dgm:cxn modelId="{8D2931B6-0FDA-4034-8059-BC3D9019D412}" type="presParOf" srcId="{21DF2141-8A51-4271-BB2E-61ADF3408565}" destId="{7AB955D2-B12F-4703-906D-24283258237E}" srcOrd="7" destOrd="0" presId="urn:microsoft.com/office/officeart/2005/8/layout/radial5"/>
    <dgm:cxn modelId="{42010860-8D30-44B5-84AF-E4E38DB65992}" type="presParOf" srcId="{7AB955D2-B12F-4703-906D-24283258237E}" destId="{5ED72E16-BDB6-4FFF-98F2-7A545B4A7DBC}" srcOrd="0" destOrd="0" presId="urn:microsoft.com/office/officeart/2005/8/layout/radial5"/>
    <dgm:cxn modelId="{F7130BB8-8591-45FF-AD28-5C74C48D1819}" type="presParOf" srcId="{21DF2141-8A51-4271-BB2E-61ADF3408565}" destId="{003A0A9B-E88D-4D6E-A80D-6E76CC226D9F}" srcOrd="8" destOrd="0" presId="urn:microsoft.com/office/officeart/2005/8/layout/radial5"/>
    <dgm:cxn modelId="{D7283FA2-F9DB-4C5F-9380-F19B8301C83A}" type="presParOf" srcId="{21DF2141-8A51-4271-BB2E-61ADF3408565}" destId="{466A0B11-7102-438C-91BA-40B4626830FE}" srcOrd="9" destOrd="0" presId="urn:microsoft.com/office/officeart/2005/8/layout/radial5"/>
    <dgm:cxn modelId="{55C63E7C-E0D2-4821-9BB4-443F21611F6C}" type="presParOf" srcId="{466A0B11-7102-438C-91BA-40B4626830FE}" destId="{E2E8BB86-551C-4D6F-BC79-822F4A5CE76A}" srcOrd="0" destOrd="0" presId="urn:microsoft.com/office/officeart/2005/8/layout/radial5"/>
    <dgm:cxn modelId="{DF458A70-4270-4F42-B1CB-63E6DBFA2845}" type="presParOf" srcId="{21DF2141-8A51-4271-BB2E-61ADF3408565}" destId="{810B330F-320D-4A1F-93D4-04CF302EFE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87274-AC6B-4400-B089-A7CB5436E6E2}">
      <dsp:nvSpPr>
        <dsp:cNvPr id="0" name=""/>
        <dsp:cNvSpPr/>
      </dsp:nvSpPr>
      <dsp:spPr>
        <a:xfrm>
          <a:off x="4043190" y="142315"/>
          <a:ext cx="4651523" cy="17080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/>
            <a:t>Collecting and </a:t>
          </a:r>
          <a:r>
            <a:rPr lang="en-US" sz="1400" kern="1200" dirty="0" err="1"/>
            <a:t>analysing</a:t>
          </a:r>
          <a:r>
            <a:rPr lang="en-US" sz="1400" kern="1200" dirty="0"/>
            <a:t> the issues affecting the </a:t>
          </a:r>
          <a:r>
            <a:rPr lang="en-US" sz="1400" b="1" kern="1200" dirty="0"/>
            <a:t>social sustainability </a:t>
          </a:r>
          <a:r>
            <a:rPr lang="en-US" sz="1400" kern="1200" dirty="0"/>
            <a:t>of the application of a NBS in </a:t>
          </a:r>
          <a:r>
            <a:rPr lang="en-GB" sz="1400" kern="1200" dirty="0" smtClean="0"/>
            <a:t>in the Watershed of Agro </a:t>
          </a:r>
          <a:r>
            <a:rPr lang="en-GB" sz="1400" kern="1200" dirty="0" err="1" smtClean="0"/>
            <a:t>Pontino</a:t>
          </a:r>
          <a:r>
            <a:rPr lang="en-US" sz="1400" kern="1200" dirty="0" smtClean="0"/>
            <a:t>. </a:t>
          </a:r>
          <a:endParaRPr lang="en-GB" sz="1400" kern="1200" dirty="0"/>
        </a:p>
      </dsp:txBody>
      <dsp:txXfrm>
        <a:off x="4043190" y="355816"/>
        <a:ext cx="4011020" cy="1281006"/>
      </dsp:txXfrm>
    </dsp:sp>
    <dsp:sp modelId="{667AC0BB-93B2-43C7-B9F2-2E97A5F448BE}">
      <dsp:nvSpPr>
        <dsp:cNvPr id="0" name=""/>
        <dsp:cNvSpPr/>
      </dsp:nvSpPr>
      <dsp:spPr>
        <a:xfrm>
          <a:off x="298777" y="3761"/>
          <a:ext cx="3499385" cy="17080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General Objective </a:t>
          </a:r>
          <a:endParaRPr lang="en-GB" sz="3600" kern="1200" dirty="0"/>
        </a:p>
      </dsp:txBody>
      <dsp:txXfrm>
        <a:off x="382155" y="87139"/>
        <a:ext cx="3332629" cy="1541252"/>
      </dsp:txXfrm>
    </dsp:sp>
    <dsp:sp modelId="{4B99B9C9-612D-441F-A317-CB10256EDC1A}">
      <dsp:nvSpPr>
        <dsp:cNvPr id="0" name=""/>
        <dsp:cNvSpPr/>
      </dsp:nvSpPr>
      <dsp:spPr>
        <a:xfrm>
          <a:off x="4091834" y="1886332"/>
          <a:ext cx="4656629" cy="32577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17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/>
            <a:t>Study the main relations among </a:t>
          </a:r>
          <a:r>
            <a:rPr lang="en-US" sz="1400" b="1" kern="1200" dirty="0"/>
            <a:t>relevant stakeholders </a:t>
          </a:r>
          <a:r>
            <a:rPr lang="en-US" sz="1400" kern="1200" dirty="0"/>
            <a:t>and their </a:t>
          </a:r>
          <a:r>
            <a:rPr lang="en-US" sz="1400" b="1" kern="1200" dirty="0"/>
            <a:t>perceptions about NBS</a:t>
          </a: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kern="1200" dirty="0"/>
            <a:t>Explore the </a:t>
          </a:r>
          <a:r>
            <a:rPr lang="en-US" sz="1400" b="1" kern="1200" dirty="0"/>
            <a:t>main issues affecting social sustainability </a:t>
          </a:r>
          <a:r>
            <a:rPr lang="en-US" sz="1400" kern="1200" dirty="0"/>
            <a:t>of the study area</a:t>
          </a: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kern="1200" dirty="0"/>
            <a:t>Identify and evaluate the capacity of the case as local development </a:t>
          </a:r>
          <a:r>
            <a:rPr lang="en-US" sz="1400" b="1" kern="1200" dirty="0"/>
            <a:t>success model</a:t>
          </a:r>
          <a:endParaRPr lang="en-GB" sz="1400" kern="1200" dirty="0"/>
        </a:p>
      </dsp:txBody>
      <dsp:txXfrm>
        <a:off x="4091834" y="2293555"/>
        <a:ext cx="3434959" cy="2443341"/>
      </dsp:txXfrm>
    </dsp:sp>
    <dsp:sp modelId="{479FC5DF-0CF2-4E8A-A6D6-8EC9C024392D}">
      <dsp:nvSpPr>
        <dsp:cNvPr id="0" name=""/>
        <dsp:cNvSpPr/>
      </dsp:nvSpPr>
      <dsp:spPr>
        <a:xfrm>
          <a:off x="297933" y="2238622"/>
          <a:ext cx="3495968" cy="2545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Specific Objectives</a:t>
          </a:r>
          <a:endParaRPr lang="en-GB" sz="3600" kern="1200" dirty="0"/>
        </a:p>
      </dsp:txBody>
      <dsp:txXfrm>
        <a:off x="422203" y="2362892"/>
        <a:ext cx="3247428" cy="229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115CD-0C76-4C6F-8DDB-93C0A4BF1C54}">
      <dsp:nvSpPr>
        <dsp:cNvPr id="0" name=""/>
        <dsp:cNvSpPr/>
      </dsp:nvSpPr>
      <dsp:spPr>
        <a:xfrm>
          <a:off x="2702040" y="1611402"/>
          <a:ext cx="1148647" cy="11486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BENEFITS</a:t>
          </a:r>
        </a:p>
      </dsp:txBody>
      <dsp:txXfrm>
        <a:off x="2870255" y="1779617"/>
        <a:ext cx="812217" cy="812217"/>
      </dsp:txXfrm>
    </dsp:sp>
    <dsp:sp modelId="{93C40E8A-4874-463C-A832-4AFD074AD0D1}">
      <dsp:nvSpPr>
        <dsp:cNvPr id="0" name=""/>
        <dsp:cNvSpPr/>
      </dsp:nvSpPr>
      <dsp:spPr>
        <a:xfrm rot="16200000">
          <a:off x="3154148" y="1192455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190813" y="1307228"/>
        <a:ext cx="171101" cy="234324"/>
      </dsp:txXfrm>
    </dsp:sp>
    <dsp:sp modelId="{C5FE7520-75F3-4C18-92F7-5D02A9C572E6}">
      <dsp:nvSpPr>
        <dsp:cNvPr id="0" name=""/>
        <dsp:cNvSpPr/>
      </dsp:nvSpPr>
      <dsp:spPr>
        <a:xfrm>
          <a:off x="2702040" y="1566"/>
          <a:ext cx="1148647" cy="114864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Improved water quality</a:t>
          </a:r>
        </a:p>
      </dsp:txBody>
      <dsp:txXfrm>
        <a:off x="2870255" y="169781"/>
        <a:ext cx="812217" cy="812217"/>
      </dsp:txXfrm>
    </dsp:sp>
    <dsp:sp modelId="{6BF94BD6-E944-4D34-B639-A5E35C76AF59}">
      <dsp:nvSpPr>
        <dsp:cNvPr id="0" name=""/>
        <dsp:cNvSpPr/>
      </dsp:nvSpPr>
      <dsp:spPr>
        <a:xfrm rot="20520000">
          <a:off x="3913092" y="1743860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914886" y="1833298"/>
        <a:ext cx="171101" cy="234324"/>
      </dsp:txXfrm>
    </dsp:sp>
    <dsp:sp modelId="{F7040721-EEBE-4FD8-8310-3EF136D14515}">
      <dsp:nvSpPr>
        <dsp:cNvPr id="0" name=""/>
        <dsp:cNvSpPr/>
      </dsp:nvSpPr>
      <dsp:spPr>
        <a:xfrm>
          <a:off x="4233085" y="1113935"/>
          <a:ext cx="1148647" cy="1148647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Biodiversity</a:t>
          </a:r>
        </a:p>
      </dsp:txBody>
      <dsp:txXfrm>
        <a:off x="4401300" y="1282150"/>
        <a:ext cx="812217" cy="812217"/>
      </dsp:txXfrm>
    </dsp:sp>
    <dsp:sp modelId="{79A70A81-EA89-4FB6-A115-ACA2C6EB0E1D}">
      <dsp:nvSpPr>
        <dsp:cNvPr id="0" name=""/>
        <dsp:cNvSpPr/>
      </dsp:nvSpPr>
      <dsp:spPr>
        <a:xfrm rot="3240000">
          <a:off x="3623201" y="2636051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638315" y="2684497"/>
        <a:ext cx="171101" cy="234324"/>
      </dsp:txXfrm>
    </dsp:sp>
    <dsp:sp modelId="{167DB117-BF5B-4A41-9DD3-27EE3B412A51}">
      <dsp:nvSpPr>
        <dsp:cNvPr id="0" name=""/>
        <dsp:cNvSpPr/>
      </dsp:nvSpPr>
      <dsp:spPr>
        <a:xfrm>
          <a:off x="3648278" y="2913786"/>
          <a:ext cx="1148647" cy="114864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Recreation and health</a:t>
          </a:r>
        </a:p>
      </dsp:txBody>
      <dsp:txXfrm>
        <a:off x="3816493" y="3082001"/>
        <a:ext cx="812217" cy="812217"/>
      </dsp:txXfrm>
    </dsp:sp>
    <dsp:sp modelId="{7AB955D2-B12F-4703-906D-24283258237E}">
      <dsp:nvSpPr>
        <dsp:cNvPr id="0" name=""/>
        <dsp:cNvSpPr/>
      </dsp:nvSpPr>
      <dsp:spPr>
        <a:xfrm rot="7560000">
          <a:off x="2685096" y="2636051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6C76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743311" y="2684497"/>
        <a:ext cx="171101" cy="234324"/>
      </dsp:txXfrm>
    </dsp:sp>
    <dsp:sp modelId="{003A0A9B-E88D-4D6E-A80D-6E76CC226D9F}">
      <dsp:nvSpPr>
        <dsp:cNvPr id="0" name=""/>
        <dsp:cNvSpPr/>
      </dsp:nvSpPr>
      <dsp:spPr>
        <a:xfrm>
          <a:off x="1755802" y="2913786"/>
          <a:ext cx="1148647" cy="1148647"/>
        </a:xfrm>
        <a:prstGeom prst="ellipse">
          <a:avLst/>
        </a:prstGeom>
        <a:solidFill>
          <a:srgbClr val="6C76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Education</a:t>
          </a:r>
        </a:p>
      </dsp:txBody>
      <dsp:txXfrm>
        <a:off x="1924017" y="3082001"/>
        <a:ext cx="812217" cy="812217"/>
      </dsp:txXfrm>
    </dsp:sp>
    <dsp:sp modelId="{466A0B11-7102-438C-91BA-40B4626830FE}">
      <dsp:nvSpPr>
        <dsp:cNvPr id="0" name=""/>
        <dsp:cNvSpPr/>
      </dsp:nvSpPr>
      <dsp:spPr>
        <a:xfrm rot="11880000">
          <a:off x="2395205" y="1743860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466740" y="1833298"/>
        <a:ext cx="171101" cy="234324"/>
      </dsp:txXfrm>
    </dsp:sp>
    <dsp:sp modelId="{810B330F-320D-4A1F-93D4-04CF302EFE6D}">
      <dsp:nvSpPr>
        <dsp:cNvPr id="0" name=""/>
        <dsp:cNvSpPr/>
      </dsp:nvSpPr>
      <dsp:spPr>
        <a:xfrm>
          <a:off x="1170995" y="1113935"/>
          <a:ext cx="1148647" cy="114864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Flooding Risk</a:t>
          </a:r>
        </a:p>
      </dsp:txBody>
      <dsp:txXfrm>
        <a:off x="1339210" y="1282150"/>
        <a:ext cx="812217" cy="812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53527-A133-424E-922F-7E75E4F5E0F1}" type="datetimeFigureOut">
              <a:rPr lang="en-GB" smtClean="0"/>
              <a:pPr/>
              <a:t>22/10/2021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20611-0108-49D7-B014-8B01C53E86E7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dr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info@iridra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dr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info@iridra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2875620"/>
            <a:ext cx="9144000" cy="2412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asellaDiTesto 8"/>
          <p:cNvSpPr txBox="1"/>
          <p:nvPr/>
        </p:nvSpPr>
        <p:spPr>
          <a:xfrm>
            <a:off x="4121696" y="302361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3200" b="1" dirty="0" err="1">
                <a:latin typeface="Calibri" pitchFamily="34" charset="0"/>
                <a:cs typeface="Arial" pitchFamily="34" charset="0"/>
              </a:rPr>
              <a:t>Lot</a:t>
            </a:r>
            <a:r>
              <a:rPr lang="it-IT" sz="32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it-IT" sz="3200" b="1" dirty="0" smtClean="0">
                <a:latin typeface="Calibri" pitchFamily="34" charset="0"/>
                <a:cs typeface="Arial" pitchFamily="34" charset="0"/>
              </a:rPr>
              <a:t>6</a:t>
            </a:r>
            <a:endParaRPr lang="it-IT" sz="3200" b="1" dirty="0"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LDP in a </a:t>
            </a:r>
            <a:r>
              <a:rPr lang="it-IT" sz="2400" b="1" dirty="0" err="1" smtClean="0">
                <a:latin typeface="Calibri" pitchFamily="34" charset="0"/>
                <a:cs typeface="Arial" pitchFamily="34" charset="0"/>
              </a:rPr>
              <a:t>Mediterranean</a:t>
            </a:r>
            <a:r>
              <a:rPr lang="it-IT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400" b="1" dirty="0">
                <a:latin typeface="Calibri" pitchFamily="34" charset="0"/>
                <a:cs typeface="Arial" pitchFamily="34" charset="0"/>
              </a:rPr>
              <a:t>Environment</a:t>
            </a:r>
            <a:r>
              <a:rPr lang="it-IT" sz="24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b="1" dirty="0" err="1">
                <a:latin typeface="Calibri" pitchFamily="34" charset="0"/>
                <a:cs typeface="Arial" pitchFamily="34" charset="0"/>
              </a:rPr>
              <a:t>Feasibility</a:t>
            </a:r>
            <a:r>
              <a:rPr lang="it-IT" sz="2400" b="1" dirty="0">
                <a:latin typeface="Calibri" pitchFamily="34" charset="0"/>
                <a:cs typeface="Arial" pitchFamily="34" charset="0"/>
              </a:rPr>
              <a:t> Study</a:t>
            </a:r>
            <a:endParaRPr lang="en-GB" sz="2400" dirty="0"/>
          </a:p>
        </p:txBody>
      </p:sp>
      <p:sp>
        <p:nvSpPr>
          <p:cNvPr id="11" name="Rettangolo 10"/>
          <p:cNvSpPr/>
          <p:nvPr/>
        </p:nvSpPr>
        <p:spPr>
          <a:xfrm>
            <a:off x="107504" y="35208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NATURE-BASED SOLUTIONS</a:t>
            </a:r>
          </a:p>
          <a:p>
            <a:pPr lvl="0" algn="ctr" fontAlgn="base">
              <a:spcBef>
                <a:spcPct val="0"/>
              </a:spcBef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FOR CLIMATE CHANGE ADAPTATION </a:t>
            </a:r>
          </a:p>
          <a:p>
            <a:pPr lvl="0" algn="ctr" fontAlgn="base">
              <a:spcBef>
                <a:spcPct val="0"/>
              </a:spcBef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AND WATER POLLUTION IN AGRICULTURAL REGIONS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47097" y="4733969"/>
            <a:ext cx="3619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Fabio </a:t>
            </a:r>
            <a:r>
              <a:rPr lang="en-US" dirty="0" err="1">
                <a:solidFill>
                  <a:schemeClr val="bg1"/>
                </a:solidFill>
              </a:rPr>
              <a:t>Masi</a:t>
            </a:r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GB" dirty="0">
                <a:solidFill>
                  <a:srgbClr val="FFFF00"/>
                </a:solidFill>
              </a:rPr>
              <a:t>05</a:t>
            </a:r>
            <a:r>
              <a:rPr lang="en-GB" baseline="30000" dirty="0">
                <a:solidFill>
                  <a:srgbClr val="FFFF00"/>
                </a:solidFill>
              </a:rPr>
              <a:t>th</a:t>
            </a:r>
            <a:r>
              <a:rPr lang="en-GB" dirty="0">
                <a:solidFill>
                  <a:srgbClr val="FFFF00"/>
                </a:solidFill>
              </a:rPr>
              <a:t> May 2020</a:t>
            </a:r>
          </a:p>
        </p:txBody>
      </p:sp>
      <p:pic>
        <p:nvPicPr>
          <p:cNvPr id="14" name="Immagine 13" descr="logo irid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5441"/>
            <a:ext cx="1861704" cy="478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A5D98F-06B1-4A72-BE3B-2DCB72881116}"/>
              </a:ext>
            </a:extLst>
          </p:cNvPr>
          <p:cNvSpPr/>
          <p:nvPr/>
        </p:nvSpPr>
        <p:spPr>
          <a:xfrm>
            <a:off x="1331640" y="6164550"/>
            <a:ext cx="186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www.iridra.com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info@iridra.com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91C92C2-773A-43DD-8BFF-A311C0F8F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7" y="6232888"/>
            <a:ext cx="782238" cy="41130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53942"/>
            <a:ext cx="3104486" cy="207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833" y="-9666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Results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5536" y="1772816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Each NBS is described in terms of its design (layout, illustrative design drawings such as cross sections or sketches) </a:t>
            </a:r>
            <a:endParaRPr lang="en-GB" dirty="0"/>
          </a:p>
          <a:p>
            <a:pPr indent="-360000">
              <a:spcAft>
                <a:spcPts val="600"/>
              </a:spcAft>
            </a:pPr>
            <a:endParaRPr lang="en-US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Several monitoring campaigns on </a:t>
            </a:r>
            <a:r>
              <a:rPr lang="en-GB" dirty="0" smtClean="0"/>
              <a:t>the </a:t>
            </a:r>
            <a:r>
              <a:rPr lang="en-GB" dirty="0"/>
              <a:t>NBS have provided data on their </a:t>
            </a:r>
            <a:r>
              <a:rPr lang="en-GB" b="1" dirty="0"/>
              <a:t>removal effectiveness</a:t>
            </a:r>
            <a:r>
              <a:rPr lang="en-GB" dirty="0"/>
              <a:t>, however </a:t>
            </a:r>
            <a:r>
              <a:rPr lang="en-GB" dirty="0" smtClean="0"/>
              <a:t>t</a:t>
            </a:r>
            <a:r>
              <a:rPr lang="en-GB" dirty="0" smtClean="0"/>
              <a:t>he </a:t>
            </a:r>
            <a:r>
              <a:rPr lang="en-GB" dirty="0"/>
              <a:t>monitoring protocol does not fit with the aims of the present study</a:t>
            </a:r>
            <a:r>
              <a:rPr lang="en-GB" dirty="0" smtClean="0"/>
              <a:t>.</a:t>
            </a:r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endParaRPr lang="en-GB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provide suitable data for the watershed analysis of chapter 6, a </a:t>
            </a:r>
            <a:r>
              <a:rPr lang="en-GB" b="1" dirty="0"/>
              <a:t>theoretical estimation</a:t>
            </a:r>
            <a:r>
              <a:rPr lang="en-GB" dirty="0"/>
              <a:t> of the treatment performance of the REWETLAND NBS sites was proposed</a:t>
            </a: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/>
              <a:t>Where lacking</a:t>
            </a:r>
            <a:r>
              <a:rPr lang="en-GB" dirty="0"/>
              <a:t>, the removal effectiveness were estimated by using the</a:t>
            </a:r>
            <a:r>
              <a:rPr lang="en-GB" b="1" dirty="0"/>
              <a:t> data from the literature</a:t>
            </a:r>
            <a:r>
              <a:rPr lang="en-GB" dirty="0"/>
              <a:t>.</a:t>
            </a:r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Immagine 5" descr="logo iridra">
            <a:extLst>
              <a:ext uri="{FF2B5EF4-FFF2-40B4-BE49-F238E27FC236}">
                <a16:creationId xmlns:a16="http://schemas.microsoft.com/office/drawing/2014/main" id="{3B22BFE1-5CBF-4EA0-BC18-D4468C873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457200" y="1349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Results</a:t>
            </a:r>
            <a:endParaRPr lang="en-GB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19672" y="5825963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1. </a:t>
            </a:r>
            <a:r>
              <a:rPr lang="en-GB" sz="1400" dirty="0"/>
              <a:t>The table shows the removal capacities of the NBS given in g m</a:t>
            </a:r>
            <a:r>
              <a:rPr lang="en-GB" sz="1400" baseline="30000" dirty="0"/>
              <a:t>-2</a:t>
            </a:r>
            <a:r>
              <a:rPr lang="en-GB" sz="1400" dirty="0"/>
              <a:t> y</a:t>
            </a:r>
            <a:r>
              <a:rPr lang="en-GB" sz="1400" baseline="30000" dirty="0"/>
              <a:t>-1 </a:t>
            </a:r>
            <a:r>
              <a:rPr lang="en-GB" b="1" dirty="0"/>
              <a:t>	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30888"/>
              </p:ext>
            </p:extLst>
          </p:nvPr>
        </p:nvGraphicFramePr>
        <p:xfrm>
          <a:off x="466491" y="1412775"/>
          <a:ext cx="7993941" cy="4083137"/>
        </p:xfrm>
        <a:graphic>
          <a:graphicData uri="http://schemas.openxmlformats.org/drawingml/2006/table">
            <a:tbl>
              <a:tblPr/>
              <a:tblGrid>
                <a:gridCol w="314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41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Areal removal capacity of NBS [g m</a:t>
                      </a:r>
                      <a:r>
                        <a:rPr lang="en-GB" sz="1600" b="1" baseline="30000" dirty="0">
                          <a:latin typeface="Verdana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 y</a:t>
                      </a:r>
                      <a:r>
                        <a:rPr lang="en-GB" sz="1600" b="1" baseline="30000" dirty="0">
                          <a:latin typeface="Verdana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]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or percentage removal 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TN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TP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latin typeface="Verdana"/>
                          <a:ea typeface="Calibri"/>
                          <a:cs typeface="Times New Roman"/>
                        </a:rPr>
                        <a:t>Glyphosate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Villa Fogliano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0.2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0.1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Marina di Latina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20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1.1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7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Allacciante canal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28.8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1.1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latin typeface="Verdana"/>
                          <a:ea typeface="Calibri"/>
                          <a:cs typeface="Times New Roman"/>
                        </a:rPr>
                        <a:t>0.2</a:t>
                      </a:r>
                      <a:endParaRPr lang="it-IT" sz="16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magine 5" descr="logo iridra">
            <a:extLst>
              <a:ext uri="{FF2B5EF4-FFF2-40B4-BE49-F238E27FC236}">
                <a16:creationId xmlns:a16="http://schemas.microsoft.com/office/drawing/2014/main" id="{DE697175-BAB2-493F-83E2-5CB7C590D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0509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COST ANALYSIS</a:t>
            </a:r>
            <a:endParaRPr lang="en-GB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188" y="1231592"/>
            <a:ext cx="8445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buFont typeface="Arial" pitchFamily="34" charset="0"/>
              <a:buChar char="•"/>
            </a:pPr>
            <a:r>
              <a:rPr lang="en-GB" dirty="0"/>
              <a:t>The investment costs of the NBS have been estimated on the basis of the </a:t>
            </a:r>
            <a:r>
              <a:rPr lang="en-GB" b="1" dirty="0"/>
              <a:t>financial framework</a:t>
            </a:r>
            <a:r>
              <a:rPr lang="en-GB" dirty="0"/>
              <a:t> of the detailed design delivered for their construction year</a:t>
            </a:r>
          </a:p>
          <a:p>
            <a:pPr indent="-360000">
              <a:buFont typeface="Arial" pitchFamily="34" charset="0"/>
              <a:buChar char="•"/>
            </a:pPr>
            <a:endParaRPr lang="en-GB" dirty="0"/>
          </a:p>
          <a:p>
            <a:pPr indent="-360000">
              <a:buFont typeface="Arial" pitchFamily="34" charset="0"/>
              <a:buChar char="•"/>
            </a:pPr>
            <a:r>
              <a:rPr lang="en-GB" dirty="0"/>
              <a:t>O&amp;M have been detailed with interviews to the staff of the management Authority</a:t>
            </a:r>
          </a:p>
          <a:p>
            <a:endParaRPr lang="en-GB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54558"/>
              </p:ext>
            </p:extLst>
          </p:nvPr>
        </p:nvGraphicFramePr>
        <p:xfrm>
          <a:off x="1130606" y="2398488"/>
          <a:ext cx="7191508" cy="3320731"/>
        </p:xfrm>
        <a:graphic>
          <a:graphicData uri="http://schemas.openxmlformats.org/drawingml/2006/table">
            <a:tbl>
              <a:tblPr/>
              <a:tblGrid>
                <a:gridCol w="218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084">
                  <a:extLst>
                    <a:ext uri="{9D8B030D-6E8A-4147-A177-3AD203B41FA5}">
                      <a16:colId xmlns:a16="http://schemas.microsoft.com/office/drawing/2014/main" val="99641209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6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  <a:ea typeface="Calibri"/>
                          <a:cs typeface="Times New Roman"/>
                        </a:rPr>
                        <a:t>Working</a:t>
                      </a:r>
                      <a:r>
                        <a:rPr lang="en-GB" sz="2000" b="1" baseline="0" dirty="0">
                          <a:latin typeface="+mn-lt"/>
                          <a:ea typeface="Calibri"/>
                          <a:cs typeface="Times New Roman"/>
                        </a:rPr>
                        <a:t> costs 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latin typeface="+mn-lt"/>
                          <a:ea typeface="Calibri"/>
                          <a:cs typeface="Times New Roman"/>
                        </a:rPr>
                        <a:t>Investment costs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latin typeface="+mn-lt"/>
                          <a:ea typeface="Calibri"/>
                          <a:cs typeface="Times New Roman"/>
                        </a:rPr>
                        <a:t>O&amp;M costs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  <a:ea typeface="Calibri"/>
                          <a:cs typeface="Times New Roman"/>
                        </a:rPr>
                        <a:t>€ m</a:t>
                      </a:r>
                      <a:r>
                        <a:rPr lang="en-GB" sz="2000" b="1" baseline="30000" dirty="0"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latin typeface="+mn-lt"/>
                          <a:ea typeface="Calibri"/>
                          <a:cs typeface="Times New Roman"/>
                        </a:rPr>
                        <a:t>€ m</a:t>
                      </a:r>
                      <a:r>
                        <a:rPr lang="en-GB" sz="2000" b="1" baseline="30000" dirty="0"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latin typeface="+mn-lt"/>
                          <a:ea typeface="Calibri"/>
                          <a:cs typeface="Times New Roman"/>
                        </a:rPr>
                        <a:t>€ m</a:t>
                      </a:r>
                      <a:r>
                        <a:rPr lang="en-GB" sz="2000" b="1" baseline="30000">
                          <a:latin typeface="+mn-lt"/>
                          <a:ea typeface="Calibri"/>
                          <a:cs typeface="Times New Roman"/>
                        </a:rPr>
                        <a:t>-2 </a:t>
                      </a:r>
                      <a:r>
                        <a:rPr lang="en-GB" sz="2000" b="1">
                          <a:latin typeface="+mn-lt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000" b="1" baseline="30000"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endParaRPr lang="it-IT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Villa Fogliano</a:t>
                      </a:r>
                      <a:endParaRPr lang="it-IT" sz="2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4.54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0.26 – 0.61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7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Marina di Latina</a:t>
                      </a:r>
                      <a:endParaRPr lang="it-IT" sz="2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117.84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139.7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Times New Roman"/>
                        </a:rPr>
                        <a:t>0.26 – 0.61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7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Allacciante canal</a:t>
                      </a:r>
                      <a:endParaRPr lang="it-IT" sz="2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0.42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7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Selcella</a:t>
                      </a:r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canal</a:t>
                      </a:r>
                      <a:endParaRPr lang="it-IT" sz="2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48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latin typeface="+mn-lt"/>
                          <a:ea typeface="Calibri"/>
                          <a:cs typeface="Times New Roman"/>
                        </a:rPr>
                        <a:t>0.42</a:t>
                      </a:r>
                      <a:endParaRPr lang="it-I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531935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223628" y="5719219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2. </a:t>
            </a:r>
            <a:r>
              <a:rPr lang="en-GB" sz="1400" dirty="0"/>
              <a:t>The table shows the investment costs and O&amp;M costs of wetlands and buffer strips and their  estimations for the whole sub-basins</a:t>
            </a:r>
            <a:r>
              <a:rPr lang="en-GB" sz="1400" b="1" dirty="0"/>
              <a:t>. </a:t>
            </a:r>
          </a:p>
          <a:p>
            <a:r>
              <a:rPr lang="en-GB" sz="1400" dirty="0"/>
              <a:t>* Higher values correspond to CWs waterproofed with plastic liner, as in Rizzo et al. (2018)</a:t>
            </a:r>
            <a:endParaRPr lang="it-IT" sz="1400" dirty="0"/>
          </a:p>
          <a:p>
            <a:endParaRPr lang="en-GB" b="1" dirty="0"/>
          </a:p>
        </p:txBody>
      </p:sp>
      <p:pic>
        <p:nvPicPr>
          <p:cNvPr id="8" name="Immagine 7" descr="logo iridra">
            <a:extLst>
              <a:ext uri="{FF2B5EF4-FFF2-40B4-BE49-F238E27FC236}">
                <a16:creationId xmlns:a16="http://schemas.microsoft.com/office/drawing/2014/main" id="{33B39A87-088E-45CC-B799-4710E650C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78129200"/>
              </p:ext>
            </p:extLst>
          </p:nvPr>
        </p:nvGraphicFramePr>
        <p:xfrm>
          <a:off x="197768" y="1412776"/>
          <a:ext cx="874846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-49500"/>
            <a:ext cx="8229600" cy="1143000"/>
          </a:xfrm>
        </p:spPr>
        <p:txBody>
          <a:bodyPr/>
          <a:lstStyle/>
          <a:p>
            <a:r>
              <a:rPr lang="en-GB" b="1" dirty="0"/>
              <a:t>Social Analysis</a:t>
            </a:r>
          </a:p>
        </p:txBody>
      </p:sp>
      <p:pic>
        <p:nvPicPr>
          <p:cNvPr id="7" name="Immagine 6" descr="logo iridra">
            <a:extLst>
              <a:ext uri="{FF2B5EF4-FFF2-40B4-BE49-F238E27FC236}">
                <a16:creationId xmlns:a16="http://schemas.microsoft.com/office/drawing/2014/main" id="{AD90B728-6C19-4252-85BC-9340FAB77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81291" y="12084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buFont typeface="Arial" pitchFamily="34" charset="0"/>
              <a:buChar char="•"/>
            </a:pPr>
            <a:r>
              <a:rPr lang="en-US" sz="1600" b="1" dirty="0"/>
              <a:t>Costs and benefits </a:t>
            </a:r>
            <a:r>
              <a:rPr lang="en-US" sz="1600" dirty="0"/>
              <a:t>identified have been quantified using </a:t>
            </a:r>
            <a:r>
              <a:rPr lang="en-US" sz="1600" b="1" dirty="0"/>
              <a:t>specific indicators</a:t>
            </a:r>
          </a:p>
          <a:p>
            <a:pPr indent="-360000">
              <a:buFont typeface="Arial" pitchFamily="34" charset="0"/>
              <a:buChar char="•"/>
            </a:pPr>
            <a:r>
              <a:rPr lang="en-US" sz="1600" b="1" dirty="0"/>
              <a:t>Estimation of the performance</a:t>
            </a:r>
            <a:r>
              <a:rPr lang="en-US" sz="1600" dirty="0"/>
              <a:t> of each </a:t>
            </a:r>
            <a:r>
              <a:rPr lang="en-US" sz="1600" dirty="0" smtClean="0"/>
              <a:t>NBS </a:t>
            </a:r>
            <a:r>
              <a:rPr lang="en-US" sz="1600" dirty="0"/>
              <a:t>to compare different </a:t>
            </a:r>
            <a:r>
              <a:rPr lang="en-US" sz="1600" dirty="0" smtClean="0"/>
              <a:t>NBSs. </a:t>
            </a:r>
            <a:endParaRPr lang="en-US" sz="1600" dirty="0"/>
          </a:p>
        </p:txBody>
      </p:sp>
      <p:sp>
        <p:nvSpPr>
          <p:cNvPr id="5" name="Rettangolo 4"/>
          <p:cNvSpPr/>
          <p:nvPr/>
        </p:nvSpPr>
        <p:spPr>
          <a:xfrm>
            <a:off x="581291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buFont typeface="Arial" pitchFamily="34" charset="0"/>
              <a:buChar char="•"/>
            </a:pPr>
            <a:r>
              <a:rPr lang="en-US" sz="1600" dirty="0"/>
              <a:t>Valuation of </a:t>
            </a:r>
            <a:r>
              <a:rPr lang="en-US" sz="1600" b="1" dirty="0"/>
              <a:t>non-monetary benefits </a:t>
            </a:r>
            <a:r>
              <a:rPr lang="en-US" sz="1600" dirty="0"/>
              <a:t>through </a:t>
            </a:r>
            <a:r>
              <a:rPr lang="en-US" sz="1600" b="1" dirty="0"/>
              <a:t>appropriate value transfer methods</a:t>
            </a:r>
            <a:r>
              <a:rPr lang="en-US" sz="1600" dirty="0"/>
              <a:t> </a:t>
            </a:r>
          </a:p>
          <a:p>
            <a:r>
              <a:rPr lang="en-US" sz="1600" dirty="0"/>
              <a:t>        for a general assessment of the benefits provided to the study area. </a:t>
            </a:r>
            <a:endParaRPr lang="en-GB" sz="1600" dirty="0"/>
          </a:p>
        </p:txBody>
      </p:sp>
      <p:sp>
        <p:nvSpPr>
          <p:cNvPr id="6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-49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Quantification of Direct and Indirect Benefits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1242241437"/>
              </p:ext>
            </p:extLst>
          </p:nvPr>
        </p:nvGraphicFramePr>
        <p:xfrm>
          <a:off x="1043608" y="2391693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allout 1 20"/>
          <p:cNvSpPr/>
          <p:nvPr/>
        </p:nvSpPr>
        <p:spPr>
          <a:xfrm>
            <a:off x="6639172" y="2620634"/>
            <a:ext cx="2195736" cy="1077880"/>
          </a:xfrm>
          <a:prstGeom prst="borderCallout1">
            <a:avLst>
              <a:gd name="adj1" fmla="val 60283"/>
              <a:gd name="adj2" fmla="val -6164"/>
              <a:gd name="adj3" fmla="val 87757"/>
              <a:gd name="adj4" fmla="val -19680"/>
            </a:avLst>
          </a:prstGeom>
          <a:solidFill>
            <a:srgbClr val="53B958"/>
          </a:solidFill>
          <a:ln>
            <a:solidFill>
              <a:srgbClr val="53B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60000" algn="ctr"/>
            <a:r>
              <a:rPr lang="en-US" sz="1600" dirty="0"/>
              <a:t>Wetlands aquatic Habitat provide higher biodiversity compared to buffer strips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2" name="Callout 1 21"/>
          <p:cNvSpPr/>
          <p:nvPr/>
        </p:nvSpPr>
        <p:spPr>
          <a:xfrm>
            <a:off x="6588224" y="5167309"/>
            <a:ext cx="2016224" cy="1152128"/>
          </a:xfrm>
          <a:prstGeom prst="borderCallout1">
            <a:avLst>
              <a:gd name="adj1" fmla="val 57659"/>
              <a:gd name="adj2" fmla="val -8783"/>
              <a:gd name="adj3" fmla="val 57240"/>
              <a:gd name="adj4" fmla="val -3456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NBS provide a recreational service for the local population</a:t>
            </a:r>
            <a:endParaRPr lang="en-GB" sz="1600" dirty="0"/>
          </a:p>
        </p:txBody>
      </p:sp>
      <p:sp>
        <p:nvSpPr>
          <p:cNvPr id="23" name="Callout 1 22"/>
          <p:cNvSpPr/>
          <p:nvPr/>
        </p:nvSpPr>
        <p:spPr>
          <a:xfrm rot="10800000" flipV="1">
            <a:off x="467544" y="2751924"/>
            <a:ext cx="1656184" cy="936104"/>
          </a:xfrm>
          <a:prstGeom prst="borderCallout1">
            <a:avLst>
              <a:gd name="adj1" fmla="val 63521"/>
              <a:gd name="adj2" fmla="val -4882"/>
              <a:gd name="adj3" fmla="val 89097"/>
              <a:gd name="adj4" fmla="val -1705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NBS contribute to flood risk reduction </a:t>
            </a:r>
            <a:endParaRPr lang="en-GB" sz="1600" dirty="0"/>
          </a:p>
        </p:txBody>
      </p:sp>
      <p:sp>
        <p:nvSpPr>
          <p:cNvPr id="26" name="Callout 1 25"/>
          <p:cNvSpPr/>
          <p:nvPr/>
        </p:nvSpPr>
        <p:spPr>
          <a:xfrm rot="10800000" flipV="1">
            <a:off x="539552" y="5275321"/>
            <a:ext cx="1656184" cy="936104"/>
          </a:xfrm>
          <a:prstGeom prst="borderCallout1">
            <a:avLst>
              <a:gd name="adj1" fmla="val 54363"/>
              <a:gd name="adj2" fmla="val -6608"/>
              <a:gd name="adj3" fmla="val 54251"/>
              <a:gd name="adj4" fmla="val -27388"/>
            </a:avLst>
          </a:prstGeom>
          <a:solidFill>
            <a:srgbClr val="6C76A0"/>
          </a:solidFill>
          <a:ln>
            <a:solidFill>
              <a:srgbClr val="6C7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Natural areas appreciated by schools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1" name="Immagine 10" descr="logo iridra">
            <a:extLst>
              <a:ext uri="{FF2B5EF4-FFF2-40B4-BE49-F238E27FC236}">
                <a16:creationId xmlns:a16="http://schemas.microsoft.com/office/drawing/2014/main" id="{F513B38D-5DEA-4401-92B7-56C08F1608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Quantification of Direct and Indirect Benefits</a:t>
            </a:r>
            <a:endParaRPr lang="en-GB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640045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Table 3. </a:t>
            </a:r>
            <a:r>
              <a:rPr lang="en-GB" sz="1200" dirty="0"/>
              <a:t>The table sum up the benefits and the related monetary values quantified  in the present study</a:t>
            </a:r>
            <a:r>
              <a:rPr lang="en-GB" sz="1400" dirty="0"/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8185"/>
              </p:ext>
            </p:extLst>
          </p:nvPr>
        </p:nvGraphicFramePr>
        <p:xfrm>
          <a:off x="216187" y="1071382"/>
          <a:ext cx="8763737" cy="5257452"/>
        </p:xfrm>
        <a:graphic>
          <a:graphicData uri="http://schemas.openxmlformats.org/drawingml/2006/table">
            <a:tbl>
              <a:tblPr/>
              <a:tblGrid>
                <a:gridCol w="172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224">
                  <a:extLst>
                    <a:ext uri="{9D8B030D-6E8A-4147-A177-3AD203B41FA5}">
                      <a16:colId xmlns:a16="http://schemas.microsoft.com/office/drawing/2014/main" val="1355341350"/>
                    </a:ext>
                  </a:extLst>
                </a:gridCol>
              </a:tblGrid>
              <a:tr h="66582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Objectives/criteria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Indicators and units of measure to compare each NBS performance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+mn-lt"/>
                          <a:ea typeface="Times New Roman"/>
                          <a:cs typeface="Times New Roman"/>
                        </a:rPr>
                        <a:t>Range of monetary values by value transfer   [€/year</a:t>
                      </a:r>
                      <a:r>
                        <a:rPr lang="en-GB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SCENARIO 1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Range of monetary values by value transfer   [€/year]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SCENARIO 2</a:t>
                      </a:r>
                      <a:endParaRPr lang="it-IT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Reduce flood risk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Peak flow reduction (retention volume) m</a:t>
                      </a:r>
                      <a:r>
                        <a:rPr lang="en-GB" sz="1200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41,580.00 - 76,134.00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Use for recreation 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Accessibility: no. of people leaving in a range of 1 Km from the NBS (potential recreation users)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Times New Roman"/>
                        </a:rPr>
                        <a:t>1,555,523 – 1,728,200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2,798,513 - 4,214,181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9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Use for education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Expert judgement based on 3 classes: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NBS not used for educational purposes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NBS used for educational purposes by the Drainage Authority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NBS used for educational purposes by the Drainage Authority and by NGOs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Dimensionless, ranging from 0 to 2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Times New Roman"/>
                        </a:rPr>
                        <a:t>59,400 - 132,000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59,400 - 132,000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874">
                <a:tc row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Contribute to water quality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Nitrogen removal: </a:t>
                      </a:r>
                      <a:r>
                        <a:rPr lang="en-GB" sz="12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Times New Roman"/>
                        </a:rPr>
                        <a:t>18,869.00 -  37,737.00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 1,240,588.00 - 3,883,715.00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Phosphorus removal: </a:t>
                      </a:r>
                      <a:r>
                        <a:rPr lang="en-GB" sz="12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8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Sediment removal: </a:t>
                      </a:r>
                      <a:r>
                        <a:rPr lang="en-GB" sz="12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TSS</a:t>
                      </a: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8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Pesticide removal: </a:t>
                      </a:r>
                      <a:r>
                        <a:rPr lang="en-GB" sz="12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2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glyphosate</a:t>
                      </a: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15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Support biodiversity</a:t>
                      </a:r>
                      <a:endParaRPr lang="it-IT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Expert judgment, based on the size of the NBS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Dimensionless, ranging from 0 to 1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Times New Roman"/>
                        </a:rPr>
                        <a:t>8,291.00 </a:t>
                      </a: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GB" sz="1200" dirty="0" smtClean="0">
                          <a:latin typeface="+mn-lt"/>
                          <a:ea typeface="Times New Roman"/>
                          <a:cs typeface="Times New Roman"/>
                        </a:rPr>
                        <a:t>10,292.00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187,807.00 - 209.844.00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8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CAPEX</a:t>
                      </a:r>
                      <a:endParaRPr lang="it-IT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€</a:t>
                      </a:r>
                      <a:endParaRPr lang="it-IT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 80,141,240.00 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8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OPEX</a:t>
                      </a:r>
                      <a:endParaRPr lang="it-IT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€/year</a:t>
                      </a:r>
                      <a:endParaRPr lang="it-IT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 1,773,896.80 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8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Loss of farmland income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€/year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n-lt"/>
                          <a:ea typeface="Times New Roman"/>
                          <a:cs typeface="Times New Roman"/>
                        </a:rPr>
                        <a:t>480,847.44 </a:t>
                      </a:r>
                      <a:endParaRPr lang="it-IT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Immagine 5" descr="logo iridra">
            <a:extLst>
              <a:ext uri="{FF2B5EF4-FFF2-40B4-BE49-F238E27FC236}">
                <a16:creationId xmlns:a16="http://schemas.microsoft.com/office/drawing/2014/main" id="{2F1CDB94-0096-4952-B012-678FC48AB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51520" y="1424650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background idea of the </a:t>
            </a:r>
            <a:r>
              <a:rPr lang="en-GB" dirty="0" err="1"/>
              <a:t>Rewetland</a:t>
            </a:r>
            <a:r>
              <a:rPr lang="en-GB" dirty="0"/>
              <a:t> project was to realize some </a:t>
            </a:r>
            <a:r>
              <a:rPr lang="en-GB" b="1" dirty="0"/>
              <a:t>demonstration NBS</a:t>
            </a:r>
            <a:r>
              <a:rPr lang="en-GB" dirty="0"/>
              <a:t>, showing to the local people that they could provide benefits, develop a program (the ERP) to </a:t>
            </a:r>
            <a:r>
              <a:rPr lang="en-GB" b="1" dirty="0"/>
              <a:t>replicate the NBS at larger scale</a:t>
            </a:r>
            <a:r>
              <a:rPr lang="en-GB" dirty="0"/>
              <a:t>, find the financial resources to implement NBS at large scale through the ordinary funding </a:t>
            </a:r>
            <a:r>
              <a:rPr lang="en-GB" dirty="0" smtClean="0"/>
              <a:t>channels. This business model failed for two reasons: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lack of knowhow transfer and capacity building towards a key actor: the </a:t>
            </a:r>
            <a:r>
              <a:rPr lang="en-GB" dirty="0" err="1"/>
              <a:t>Consorzio</a:t>
            </a:r>
            <a:r>
              <a:rPr lang="en-GB" dirty="0"/>
              <a:t> di </a:t>
            </a:r>
            <a:r>
              <a:rPr lang="en-GB" dirty="0" err="1"/>
              <a:t>Bonifica</a:t>
            </a:r>
            <a:r>
              <a:rPr lang="en-GB" dirty="0"/>
              <a:t> Agro </a:t>
            </a:r>
            <a:r>
              <a:rPr lang="en-GB" dirty="0" err="1"/>
              <a:t>Pontino</a:t>
            </a:r>
            <a:r>
              <a:rPr lang="en-GB" dirty="0"/>
              <a:t>;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lack of financial resources through ordinary channels to replicate the NBS realization at larger scale.</a:t>
            </a:r>
            <a:endParaRPr lang="it-IT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The </a:t>
            </a:r>
            <a:r>
              <a:rPr lang="en-GB" dirty="0" err="1"/>
              <a:t>Greenchange</a:t>
            </a:r>
            <a:r>
              <a:rPr lang="en-GB" dirty="0"/>
              <a:t> business model is based on </a:t>
            </a:r>
            <a:r>
              <a:rPr lang="en-GB" b="1" dirty="0"/>
              <a:t>entrusting farms </a:t>
            </a:r>
            <a:r>
              <a:rPr lang="en-GB" dirty="0"/>
              <a:t>with state-owned areas bordering waterways for the construction and management of NBSs (typically linear arboreal/shrub formations or wetlands) whose </a:t>
            </a:r>
            <a:r>
              <a:rPr lang="en-GB" b="1" dirty="0"/>
              <a:t>primary objective </a:t>
            </a:r>
            <a:r>
              <a:rPr lang="en-GB" dirty="0"/>
              <a:t>is to support biodiversity, but which also perform a function of reducing diffuse </a:t>
            </a:r>
            <a:r>
              <a:rPr lang="en-GB" dirty="0" smtClean="0"/>
              <a:t>pollution.</a:t>
            </a:r>
          </a:p>
          <a:p>
            <a:r>
              <a:rPr lang="en-GB" dirty="0"/>
              <a:t>The condition for this business model to be replicable is the </a:t>
            </a:r>
            <a:r>
              <a:rPr lang="en-GB" b="1" dirty="0"/>
              <a:t>availability of public land </a:t>
            </a:r>
            <a:r>
              <a:rPr lang="en-GB" dirty="0"/>
              <a:t>properly located to allow the realisation of NBS effective for diffuse pollution removal</a:t>
            </a:r>
            <a:endParaRPr lang="en-US" sz="1600" dirty="0"/>
          </a:p>
        </p:txBody>
      </p:sp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228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Business Model Analysis</a:t>
            </a:r>
            <a:endParaRPr lang="en-GB" dirty="0"/>
          </a:p>
        </p:txBody>
      </p:sp>
      <p:pic>
        <p:nvPicPr>
          <p:cNvPr id="7" name="Immagine 6" descr="logo iridra">
            <a:extLst>
              <a:ext uri="{FF2B5EF4-FFF2-40B4-BE49-F238E27FC236}">
                <a16:creationId xmlns:a16="http://schemas.microsoft.com/office/drawing/2014/main" id="{A60D88F0-C6B8-406B-BB42-B03B3AEB3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76477"/>
            <a:ext cx="8229600" cy="1143000"/>
          </a:xfrm>
        </p:spPr>
        <p:txBody>
          <a:bodyPr/>
          <a:lstStyle/>
          <a:p>
            <a:r>
              <a:rPr lang="en-GB" b="1" dirty="0"/>
              <a:t>Conclusions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488232" y="1120477"/>
            <a:ext cx="835292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conclusion:</a:t>
            </a:r>
            <a:endParaRPr lang="en-US" dirty="0"/>
          </a:p>
          <a:p>
            <a:endParaRPr lang="en-US" b="1" dirty="0" smtClean="0"/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    The </a:t>
            </a:r>
            <a:r>
              <a:rPr lang="en-GB" dirty="0"/>
              <a:t>analysed case study provides several useful hints, even though it does not always allow clear answers to all the questions that are the objective of the present </a:t>
            </a:r>
            <a:r>
              <a:rPr lang="en-GB" dirty="0" smtClean="0"/>
              <a:t>study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    Pollutant </a:t>
            </a:r>
            <a:r>
              <a:rPr lang="en-US" b="1" dirty="0"/>
              <a:t>removal capacity </a:t>
            </a:r>
            <a:r>
              <a:rPr lang="en-GB" dirty="0" smtClean="0"/>
              <a:t>in </a:t>
            </a:r>
            <a:r>
              <a:rPr lang="en-GB" dirty="0"/>
              <a:t>the range expected according to scientific literature but lower than the most performing existing case </a:t>
            </a:r>
            <a:r>
              <a:rPr lang="en-GB" dirty="0" smtClean="0"/>
              <a:t>studies</a:t>
            </a:r>
            <a:endParaRPr lang="en-US" b="1" dirty="0"/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Reasonable construction and O&amp;M costs 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</a:t>
            </a:r>
            <a:r>
              <a:rPr lang="en-US" b="1" dirty="0" smtClean="0"/>
              <a:t>two scenarios were envisaged </a:t>
            </a:r>
            <a:r>
              <a:rPr lang="en-GB" dirty="0" smtClean="0"/>
              <a:t>t</a:t>
            </a:r>
            <a:r>
              <a:rPr lang="en-GB" dirty="0" smtClean="0"/>
              <a:t>o </a:t>
            </a:r>
            <a:r>
              <a:rPr lang="en-GB" dirty="0"/>
              <a:t>assess direct and indirect </a:t>
            </a:r>
            <a:r>
              <a:rPr lang="en-GB" b="1" dirty="0"/>
              <a:t>costs and </a:t>
            </a:r>
            <a:r>
              <a:rPr lang="en-GB" b="1" dirty="0" smtClean="0"/>
              <a:t>benefits</a:t>
            </a:r>
            <a:r>
              <a:rPr lang="en-GB" dirty="0" smtClean="0"/>
              <a:t>, </a:t>
            </a:r>
            <a:r>
              <a:rPr lang="en-GB" dirty="0"/>
              <a:t>b</a:t>
            </a:r>
            <a:r>
              <a:rPr lang="en-GB" dirty="0" smtClean="0"/>
              <a:t>oth </a:t>
            </a:r>
            <a:r>
              <a:rPr lang="en-GB" dirty="0"/>
              <a:t>scenarios do not excel in term of diffuse pollution </a:t>
            </a:r>
            <a:r>
              <a:rPr lang="en-GB" dirty="0" smtClean="0"/>
              <a:t>reduction 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/>
              <a:t> </a:t>
            </a:r>
            <a:r>
              <a:rPr lang="en-GB" b="1" dirty="0" smtClean="0"/>
              <a:t>   </a:t>
            </a:r>
            <a:r>
              <a:rPr lang="en-US" b="1" dirty="0" smtClean="0"/>
              <a:t>High </a:t>
            </a:r>
            <a:r>
              <a:rPr lang="en-US" b="1" dirty="0"/>
              <a:t>value provided by the NBS every year for the community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</a:t>
            </a:r>
            <a:r>
              <a:rPr lang="en-GB" dirty="0"/>
              <a:t>The </a:t>
            </a:r>
            <a:r>
              <a:rPr lang="en-GB" dirty="0" err="1"/>
              <a:t>Greenchange</a:t>
            </a:r>
            <a:r>
              <a:rPr lang="en-GB" dirty="0"/>
              <a:t> project developed </a:t>
            </a:r>
            <a:r>
              <a:rPr lang="en-GB" dirty="0" smtClean="0"/>
              <a:t>an </a:t>
            </a:r>
            <a:r>
              <a:rPr lang="en-US" b="1" dirty="0" smtClean="0"/>
              <a:t>effective </a:t>
            </a:r>
            <a:r>
              <a:rPr lang="en-US" b="1" dirty="0"/>
              <a:t>business model </a:t>
            </a:r>
            <a:r>
              <a:rPr lang="en-US" b="1" dirty="0" smtClean="0"/>
              <a:t>based </a:t>
            </a:r>
            <a:r>
              <a:rPr lang="en-GB" dirty="0"/>
              <a:t>the enhancement of state-owned areas </a:t>
            </a:r>
            <a:endParaRPr lang="en-GB" b="1" dirty="0"/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Immagine 4" descr="logo iridra">
            <a:extLst>
              <a:ext uri="{FF2B5EF4-FFF2-40B4-BE49-F238E27FC236}">
                <a16:creationId xmlns:a16="http://schemas.microsoft.com/office/drawing/2014/main" id="{337D16D3-C2D1-4CC7-B94C-FE506150A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2875620"/>
            <a:ext cx="9144000" cy="2412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</a:pP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Thank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you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for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your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attention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060" y="1552414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1400" b="1" dirty="0" err="1">
                <a:latin typeface="Calibri" pitchFamily="34" charset="0"/>
                <a:cs typeface="Arial" pitchFamily="34" charset="0"/>
              </a:rPr>
              <a:t>Lot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it-IT" sz="1400" b="1" dirty="0" smtClean="0">
                <a:latin typeface="Calibri" pitchFamily="34" charset="0"/>
                <a:cs typeface="Arial" pitchFamily="34" charset="0"/>
              </a:rPr>
              <a:t>6 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: LDP in a </a:t>
            </a:r>
            <a:r>
              <a:rPr lang="it-IT" sz="1400" b="1" dirty="0" err="1" smtClean="0">
                <a:latin typeface="Calibri" pitchFamily="34" charset="0"/>
                <a:cs typeface="Arial" pitchFamily="34" charset="0"/>
              </a:rPr>
              <a:t>Mediterranean</a:t>
            </a:r>
            <a:r>
              <a:rPr lang="it-IT" sz="1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Environment</a:t>
            </a:r>
            <a:r>
              <a:rPr lang="it-IT" sz="14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Feasibility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 Study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7504" y="35208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NATURE-BASED SOLUTIONS</a:t>
            </a:r>
          </a:p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 FOR CLIMATE CHANGE ADAPTATION </a:t>
            </a:r>
          </a:p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AND WATER POLLUTION IN AGRICULTURAL REGIONS</a:t>
            </a:r>
          </a:p>
        </p:txBody>
      </p:sp>
      <p:pic>
        <p:nvPicPr>
          <p:cNvPr id="14" name="Immagine 13" descr="logo irid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5441"/>
            <a:ext cx="1861704" cy="478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A5D98F-06B1-4A72-BE3B-2DCB72881116}"/>
              </a:ext>
            </a:extLst>
          </p:cNvPr>
          <p:cNvSpPr/>
          <p:nvPr/>
        </p:nvSpPr>
        <p:spPr>
          <a:xfrm>
            <a:off x="1342469" y="6235441"/>
            <a:ext cx="186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www.iridra.com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info@iridra.com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91C92C2-773A-43DD-8BFF-A311C0F8F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2845"/>
            <a:ext cx="782238" cy="41130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E77A64-F2B6-44D2-902B-6E06FBFF5159}"/>
              </a:ext>
            </a:extLst>
          </p:cNvPr>
          <p:cNvSpPr txBox="1"/>
          <p:nvPr/>
        </p:nvSpPr>
        <p:spPr>
          <a:xfrm>
            <a:off x="0" y="640637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1400" b="1" dirty="0">
                <a:latin typeface="Calibri" pitchFamily="34" charset="0"/>
                <a:cs typeface="Arial" pitchFamily="34" charset="0"/>
              </a:rPr>
              <a:t>Dr.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PhD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 FABIO MASI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1657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12667"/>
            <a:ext cx="8229600" cy="1143000"/>
          </a:xfrm>
        </p:spPr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sz="1400" b="1" dirty="0"/>
          </a:p>
          <a:p>
            <a:pPr>
              <a:lnSpc>
                <a:spcPct val="120000"/>
              </a:lnSpc>
              <a:buNone/>
            </a:pPr>
            <a:r>
              <a:rPr lang="en-GB" sz="2100" dirty="0"/>
              <a:t>The present study aims to contribute to the </a:t>
            </a:r>
            <a:r>
              <a:rPr lang="en-GB" sz="2100" b="1" dirty="0"/>
              <a:t>reduction of agricultural water pollution by Nature-Based Solutions (NBS) </a:t>
            </a:r>
            <a:r>
              <a:rPr lang="en-US" sz="2100" b="1" dirty="0"/>
              <a:t> </a:t>
            </a:r>
            <a:r>
              <a:rPr lang="en-US" sz="2100" dirty="0"/>
              <a:t>while delivering, at the same time, other </a:t>
            </a:r>
            <a:r>
              <a:rPr lang="en-US" sz="2100" b="1" dirty="0"/>
              <a:t>benefits </a:t>
            </a:r>
            <a:r>
              <a:rPr lang="en-US" sz="2100" dirty="0"/>
              <a:t>beyond water pollution control, such as </a:t>
            </a:r>
            <a:r>
              <a:rPr lang="en-US" sz="2100" b="1" dirty="0"/>
              <a:t>shelters for biodiversity, amenity and recreational opportunities. </a:t>
            </a:r>
            <a:endParaRPr lang="en-GB" sz="2100" b="1" dirty="0"/>
          </a:p>
          <a:p>
            <a:pPr>
              <a:buNone/>
            </a:pPr>
            <a:endParaRPr lang="en-GB" sz="2100" b="1" dirty="0"/>
          </a:p>
          <a:p>
            <a:pPr>
              <a:buNone/>
            </a:pPr>
            <a:endParaRPr lang="en-GB" sz="2100" b="1" dirty="0"/>
          </a:p>
          <a:p>
            <a:pPr>
              <a:spcAft>
                <a:spcPts val="600"/>
              </a:spcAft>
              <a:buNone/>
            </a:pPr>
            <a:r>
              <a:rPr lang="en-GB" sz="2100" dirty="0"/>
              <a:t>More specifically the present study will provide evidence to address the following questions:</a:t>
            </a:r>
          </a:p>
          <a:p>
            <a:pPr>
              <a:spcAft>
                <a:spcPts val="1200"/>
              </a:spcAft>
              <a:buNone/>
            </a:pPr>
            <a:endParaRPr lang="it-IT" sz="2100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How can NBS contribute to mitigate agricultural water pollution</a:t>
            </a:r>
            <a:r>
              <a:rPr lang="en-GB" sz="2100" dirty="0"/>
              <a:t> (nutrients, pesticides, sediments, and other contaminants)?</a:t>
            </a:r>
            <a:endParaRPr lang="it-IT" sz="2100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What are the costs and cost drivers of NBS?</a:t>
            </a:r>
            <a:endParaRPr lang="it-IT" sz="2100" b="1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What are the benefits they deploy?</a:t>
            </a:r>
            <a:endParaRPr lang="it-IT" sz="2100" b="1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What are the technical, capacity, governance, management and financial constraints hampering their take-up?</a:t>
            </a:r>
            <a:endParaRPr lang="it-IT" sz="2100" b="1" dirty="0"/>
          </a:p>
          <a:p>
            <a:pPr>
              <a:buNone/>
            </a:pPr>
            <a:endParaRPr lang="en-GB" sz="2300" b="1" dirty="0"/>
          </a:p>
        </p:txBody>
      </p:sp>
      <p:pic>
        <p:nvPicPr>
          <p:cNvPr id="5" name="Immagine 4" descr="logo iridra">
            <a:extLst>
              <a:ext uri="{FF2B5EF4-FFF2-40B4-BE49-F238E27FC236}">
                <a16:creationId xmlns:a16="http://schemas.microsoft.com/office/drawing/2014/main" id="{853007C0-C82F-45F0-B6D4-D70E4C3B9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asellaDiTesto 4"/>
          <p:cNvSpPr txBox="1"/>
          <p:nvPr/>
        </p:nvSpPr>
        <p:spPr>
          <a:xfrm>
            <a:off x="935596" y="1628800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   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GB" dirty="0"/>
              <a:t>heavy landscape transformation caused by the “Great Land Reclamation” of the </a:t>
            </a:r>
            <a:r>
              <a:rPr lang="en-GB" dirty="0" smtClean="0"/>
              <a:t>1920s, and the industrial and residential development in the </a:t>
            </a:r>
            <a:r>
              <a:rPr lang="en-GB" b="1" dirty="0" smtClean="0"/>
              <a:t>Agro </a:t>
            </a:r>
            <a:r>
              <a:rPr lang="en-GB" b="1" dirty="0" err="1" smtClean="0"/>
              <a:t>Pontino</a:t>
            </a:r>
            <a:r>
              <a:rPr lang="en-GB" b="1" dirty="0" smtClean="0"/>
              <a:t> </a:t>
            </a:r>
            <a:r>
              <a:rPr lang="en-GB" dirty="0" smtClean="0"/>
              <a:t>led to </a:t>
            </a:r>
            <a:r>
              <a:rPr lang="en-GB" dirty="0"/>
              <a:t>a progressive pollution of surface and ground water and a growing artificiality of the landscape with important losses in terms of ecosystem </a:t>
            </a:r>
            <a:r>
              <a:rPr lang="en-GB" dirty="0" smtClean="0"/>
              <a:t>services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 The </a:t>
            </a:r>
            <a:r>
              <a:rPr lang="en-GB" b="1" i="1" dirty="0" smtClean="0"/>
              <a:t>Life</a:t>
            </a:r>
            <a:r>
              <a:rPr lang="en-GB" b="1" i="1" dirty="0"/>
              <a:t>+ REWETLAND</a:t>
            </a:r>
            <a:r>
              <a:rPr lang="en-GB" b="1" dirty="0"/>
              <a:t> </a:t>
            </a:r>
            <a:r>
              <a:rPr lang="en-GB" dirty="0"/>
              <a:t>project, coordinated by the Province of Latina, aimed to spread NBSs to </a:t>
            </a:r>
            <a:r>
              <a:rPr lang="en-GB" b="1" dirty="0"/>
              <a:t>control diffuse pollution</a:t>
            </a:r>
            <a:r>
              <a:rPr lang="en-GB" dirty="0"/>
              <a:t>, and thus improve the quality of the surface waters of the Agro </a:t>
            </a:r>
            <a:r>
              <a:rPr lang="en-GB" dirty="0" err="1"/>
              <a:t>Pontino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  The </a:t>
            </a:r>
            <a:r>
              <a:rPr lang="en-GB" dirty="0"/>
              <a:t>project led to the drafting of an </a:t>
            </a:r>
            <a:r>
              <a:rPr lang="en-GB" b="1" i="1" dirty="0"/>
              <a:t>Integrated Environmental Restoration Program </a:t>
            </a:r>
            <a:r>
              <a:rPr lang="en-GB" dirty="0"/>
              <a:t>(ERP) </a:t>
            </a:r>
            <a:r>
              <a:rPr lang="en-GB" i="1" dirty="0"/>
              <a:t>of the Pontine Plain</a:t>
            </a:r>
            <a:r>
              <a:rPr lang="en-GB" dirty="0"/>
              <a:t>, that identifies several NBS typologies that should be promoted on an area of about 700 km</a:t>
            </a:r>
            <a:r>
              <a:rPr lang="en-GB" baseline="30000" dirty="0"/>
              <a:t>2</a:t>
            </a:r>
            <a:r>
              <a:rPr lang="en-GB" dirty="0"/>
              <a:t>, entailing a network of 220 km of drainage channels.</a:t>
            </a:r>
            <a:endParaRPr lang="it-IT" dirty="0"/>
          </a:p>
          <a:p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-99000"/>
            <a:ext cx="8229600" cy="1143000"/>
          </a:xfrm>
        </p:spPr>
        <p:txBody>
          <a:bodyPr/>
          <a:lstStyle/>
          <a:p>
            <a:r>
              <a:rPr lang="en-GB" b="1" dirty="0"/>
              <a:t>Study Area</a:t>
            </a:r>
          </a:p>
        </p:txBody>
      </p:sp>
      <p:pic>
        <p:nvPicPr>
          <p:cNvPr id="7" name="Immagine 6" descr="logo iridra">
            <a:extLst>
              <a:ext uri="{FF2B5EF4-FFF2-40B4-BE49-F238E27FC236}">
                <a16:creationId xmlns:a16="http://schemas.microsoft.com/office/drawing/2014/main" id="{5534318B-75A3-4E33-8CF2-34A54D7AC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asellaDiTesto 3"/>
          <p:cNvSpPr txBox="1"/>
          <p:nvPr/>
        </p:nvSpPr>
        <p:spPr>
          <a:xfrm>
            <a:off x="438100" y="130063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“</a:t>
            </a:r>
            <a:r>
              <a:rPr lang="en-GB" b="1" dirty="0"/>
              <a:t>Agro </a:t>
            </a:r>
            <a:r>
              <a:rPr lang="en-GB" b="1" dirty="0" err="1"/>
              <a:t>Pontino</a:t>
            </a:r>
            <a:r>
              <a:rPr lang="en-GB" dirty="0"/>
              <a:t>” (Latina Province), </a:t>
            </a:r>
            <a:r>
              <a:rPr lang="en-GB" dirty="0" smtClean="0"/>
              <a:t>is an </a:t>
            </a:r>
            <a:r>
              <a:rPr lang="en-GB" dirty="0"/>
              <a:t>intensive farming and livestock area located in Central Italy where a few NBS for diffuse pollution control have recently been implemented through a </a:t>
            </a:r>
            <a:r>
              <a:rPr lang="en-GB" i="1" dirty="0"/>
              <a:t>Life+</a:t>
            </a:r>
            <a:r>
              <a:rPr lang="en-GB" dirty="0"/>
              <a:t> project </a:t>
            </a:r>
            <a:endParaRPr lang="en-GB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4937663" y="607333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1.</a:t>
            </a:r>
            <a:r>
              <a:rPr lang="en-GB" sz="1200" dirty="0"/>
              <a:t> </a:t>
            </a:r>
            <a:r>
              <a:rPr lang="en-US" sz="1200" dirty="0"/>
              <a:t>Geographical localization of the watershed of interest of the LIFE+ REWETLAND</a:t>
            </a:r>
            <a:endParaRPr lang="en-GB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38100" y="-101719"/>
            <a:ext cx="8229600" cy="1143000"/>
          </a:xfrm>
        </p:spPr>
        <p:txBody>
          <a:bodyPr/>
          <a:lstStyle/>
          <a:p>
            <a:r>
              <a:rPr lang="en-GB" b="1" dirty="0"/>
              <a:t>Study Area</a:t>
            </a:r>
          </a:p>
        </p:txBody>
      </p:sp>
      <p:pic>
        <p:nvPicPr>
          <p:cNvPr id="10" name="Immagine 9" descr="logo iridra">
            <a:extLst>
              <a:ext uri="{FF2B5EF4-FFF2-40B4-BE49-F238E27FC236}">
                <a16:creationId xmlns:a16="http://schemas.microsoft.com/office/drawing/2014/main" id="{7D492D47-E729-40A6-945A-5A1B48357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80" b="26543"/>
          <a:stretch/>
        </p:blipFill>
        <p:spPr bwMode="auto">
          <a:xfrm>
            <a:off x="4219199" y="2203482"/>
            <a:ext cx="4450014" cy="386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8100" y="3212976"/>
            <a:ext cx="4061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Ecology and Environment Sector of the Province of Latina has elaborated in 2009 a detailed analysis of the hydrographic basins on its territories , which have been divided in </a:t>
            </a:r>
            <a:r>
              <a:rPr lang="en-US" b="1" dirty="0"/>
              <a:t>main basins </a:t>
            </a:r>
            <a:r>
              <a:rPr lang="en-US" dirty="0" smtClean="0"/>
              <a:t>and </a:t>
            </a:r>
            <a:r>
              <a:rPr lang="en-US" dirty="0"/>
              <a:t>smaller </a:t>
            </a:r>
            <a:r>
              <a:rPr lang="en-US" b="1" dirty="0" smtClean="0"/>
              <a:t>sub-basins</a:t>
            </a:r>
            <a:r>
              <a:rPr lang="en-US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000"/>
            <a:ext cx="8229600" cy="1143000"/>
          </a:xfrm>
        </p:spPr>
        <p:txBody>
          <a:bodyPr/>
          <a:lstStyle/>
          <a:p>
            <a:r>
              <a:rPr lang="en-GB" b="1" dirty="0"/>
              <a:t>Study Area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664296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en-GB" sz="1600" dirty="0" smtClean="0"/>
              <a:t>The present study is focused on three NBSs, implemented in 2014, that are included in the following basins:</a:t>
            </a:r>
          </a:p>
          <a:p>
            <a:pPr marL="0" lvl="0">
              <a:spcBef>
                <a:spcPts val="0"/>
              </a:spcBef>
            </a:pPr>
            <a:r>
              <a:rPr lang="en-GB" sz="1600" b="1" dirty="0" smtClean="0"/>
              <a:t>PP1</a:t>
            </a:r>
            <a:r>
              <a:rPr lang="en-GB" sz="1600" dirty="0"/>
              <a:t>, Villa </a:t>
            </a:r>
            <a:r>
              <a:rPr lang="en-GB" sz="1600" dirty="0" err="1"/>
              <a:t>Fogliano</a:t>
            </a:r>
            <a:r>
              <a:rPr lang="en-GB" sz="1600" dirty="0"/>
              <a:t> and </a:t>
            </a:r>
            <a:r>
              <a:rPr lang="en-GB" sz="1600" dirty="0" err="1"/>
              <a:t>Pantano</a:t>
            </a:r>
            <a:r>
              <a:rPr lang="en-GB" sz="1600" dirty="0"/>
              <a:t> </a:t>
            </a:r>
            <a:r>
              <a:rPr lang="en-GB" sz="1600" dirty="0" err="1" smtClean="0"/>
              <a:t>Cicerchia</a:t>
            </a:r>
            <a:endParaRPr lang="en-GB" sz="1600" dirty="0"/>
          </a:p>
          <a:p>
            <a:pPr marL="8001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600" dirty="0" smtClean="0"/>
              <a:t>Main </a:t>
            </a:r>
            <a:r>
              <a:rPr lang="en-GB" sz="1600" dirty="0"/>
              <a:t>basin: </a:t>
            </a:r>
            <a:r>
              <a:rPr lang="en-GB" sz="1600" dirty="0" smtClean="0"/>
              <a:t>MOS-RMA; Sub-basins</a:t>
            </a:r>
            <a:r>
              <a:rPr lang="en-GB" sz="1600" dirty="0"/>
              <a:t>: MOS-RMA-100 </a:t>
            </a:r>
            <a:r>
              <a:rPr lang="en-GB" sz="1600" dirty="0" smtClean="0"/>
              <a:t>and MOS-RMA-110</a:t>
            </a:r>
            <a:endParaRPr lang="en-GB" sz="1600" dirty="0"/>
          </a:p>
          <a:p>
            <a:r>
              <a:rPr lang="en-GB" sz="1600" b="1" dirty="0" smtClean="0"/>
              <a:t>PP2</a:t>
            </a:r>
            <a:r>
              <a:rPr lang="en-GB" sz="1600" dirty="0"/>
              <a:t>, Marina di Latina </a:t>
            </a: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Main </a:t>
            </a:r>
            <a:r>
              <a:rPr lang="en-GB" sz="1600" dirty="0"/>
              <a:t>basin: </a:t>
            </a:r>
            <a:r>
              <a:rPr lang="en-GB" sz="1600" dirty="0"/>
              <a:t>MOS-RMA; Sub-basins</a:t>
            </a:r>
            <a:r>
              <a:rPr lang="en-GB" sz="1600" dirty="0"/>
              <a:t>: MOS-RMA-100 </a:t>
            </a:r>
          </a:p>
          <a:p>
            <a:r>
              <a:rPr lang="en-GB" sz="1600" b="1" dirty="0" smtClean="0"/>
              <a:t>PP3</a:t>
            </a:r>
            <a:r>
              <a:rPr lang="en-GB" sz="1600" dirty="0"/>
              <a:t>, </a:t>
            </a:r>
            <a:r>
              <a:rPr lang="en-GB" sz="1600" dirty="0" err="1"/>
              <a:t>Allacciante</a:t>
            </a:r>
            <a:r>
              <a:rPr lang="en-GB" sz="1600" dirty="0"/>
              <a:t> canal </a:t>
            </a:r>
            <a:endParaRPr lang="en-GB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Main </a:t>
            </a:r>
            <a:r>
              <a:rPr lang="en-GB" sz="1600" dirty="0"/>
              <a:t>basin: </a:t>
            </a:r>
            <a:r>
              <a:rPr lang="en-GB" sz="1600" dirty="0" smtClean="0"/>
              <a:t>MOS; Sub-basins</a:t>
            </a:r>
            <a:r>
              <a:rPr lang="en-GB" sz="1600" dirty="0"/>
              <a:t>: MOS-790 </a:t>
            </a:r>
            <a:endParaRPr lang="en-GB" sz="1600" b="1" dirty="0"/>
          </a:p>
          <a:p>
            <a:pPr>
              <a:buNone/>
            </a:pPr>
            <a:endParaRPr lang="en-GB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71184" y="6159641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2.</a:t>
            </a:r>
            <a:r>
              <a:rPr lang="en-GB" sz="1200" dirty="0"/>
              <a:t> </a:t>
            </a:r>
            <a:r>
              <a:rPr lang="en-GB" sz="1200" dirty="0" smtClean="0"/>
              <a:t>Maps </a:t>
            </a:r>
            <a:r>
              <a:rPr lang="en-GB" sz="1200" dirty="0"/>
              <a:t>of the </a:t>
            </a:r>
            <a:r>
              <a:rPr lang="en-GB" sz="1200" dirty="0" smtClean="0"/>
              <a:t>sub-basins </a:t>
            </a:r>
            <a:r>
              <a:rPr lang="en-GB" sz="1200" dirty="0"/>
              <a:t>under study</a:t>
            </a:r>
            <a:endParaRPr lang="it-IT" sz="1200" dirty="0"/>
          </a:p>
          <a:p>
            <a:endParaRPr lang="en-GB" dirty="0"/>
          </a:p>
        </p:txBody>
      </p:sp>
      <p:pic>
        <p:nvPicPr>
          <p:cNvPr id="8" name="Immagine 7" descr="logo iridra">
            <a:extLst>
              <a:ext uri="{FF2B5EF4-FFF2-40B4-BE49-F238E27FC236}">
                <a16:creationId xmlns:a16="http://schemas.microsoft.com/office/drawing/2014/main" id="{1965908B-EE7E-4E6A-9B08-535B2AD5E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501008"/>
            <a:ext cx="3525194" cy="251748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228" y="2492896"/>
            <a:ext cx="2691061" cy="3546418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2843808" y="4437112"/>
            <a:ext cx="720080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441010" y="4149080"/>
            <a:ext cx="579262" cy="1786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563888" y="4149080"/>
            <a:ext cx="857972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0528" y="1021088"/>
            <a:ext cx="9060760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b="1" dirty="0"/>
              <a:t> 	</a:t>
            </a:r>
            <a:r>
              <a:rPr lang="en-GB" sz="1800" b="1" dirty="0"/>
              <a:t>              </a:t>
            </a:r>
            <a:r>
              <a:rPr lang="en-GB" sz="2000" b="1" dirty="0" smtClean="0"/>
              <a:t>VILLA FOGLIANO </a:t>
            </a:r>
            <a:r>
              <a:rPr lang="en-GB" sz="1800" b="1" dirty="0" smtClean="0"/>
              <a:t>(5 </a:t>
            </a:r>
            <a:r>
              <a:rPr lang="en-GB" sz="1800" b="1" dirty="0"/>
              <a:t>ha): </a:t>
            </a:r>
            <a:r>
              <a:rPr lang="en-GB" sz="1800" dirty="0"/>
              <a:t> </a:t>
            </a:r>
          </a:p>
          <a:p>
            <a:pPr marL="1080000"/>
            <a:r>
              <a:rPr lang="en-US" sz="1600" dirty="0"/>
              <a:t>It is an </a:t>
            </a:r>
            <a:r>
              <a:rPr lang="en-US" sz="1600" b="1" dirty="0" smtClean="0"/>
              <a:t>off-line </a:t>
            </a:r>
            <a:r>
              <a:rPr lang="en-US" sz="1600" b="1" dirty="0"/>
              <a:t>wetland </a:t>
            </a:r>
            <a:r>
              <a:rPr lang="en-US" sz="1600" dirty="0"/>
              <a:t>receiving the water from the </a:t>
            </a:r>
            <a:r>
              <a:rPr lang="en-US" sz="1600" dirty="0" smtClean="0"/>
              <a:t>Rio Martino stream. </a:t>
            </a:r>
            <a:endParaRPr lang="en-US" sz="1600" dirty="0"/>
          </a:p>
          <a:p>
            <a:pPr marL="1080000"/>
            <a:r>
              <a:rPr lang="en-US" sz="1600" dirty="0" smtClean="0"/>
              <a:t>It is characterized </a:t>
            </a:r>
            <a:r>
              <a:rPr lang="en-US" sz="1600" dirty="0"/>
              <a:t>by three basins (A, B and C) but only basin A has been considered by the present study. </a:t>
            </a:r>
            <a:endParaRPr lang="en-US" sz="1600" dirty="0"/>
          </a:p>
          <a:p>
            <a:pPr marL="1080000"/>
            <a:r>
              <a:rPr lang="en-US" sz="1600" dirty="0" smtClean="0"/>
              <a:t>The </a:t>
            </a:r>
            <a:r>
              <a:rPr lang="en-US" sz="1600" dirty="0"/>
              <a:t>a </a:t>
            </a:r>
            <a:r>
              <a:rPr lang="en-US" sz="1600" b="1" dirty="0"/>
              <a:t>surface flow system </a:t>
            </a:r>
            <a:r>
              <a:rPr lang="en-US" sz="1600" dirty="0"/>
              <a:t>(FWS) treats the outflow from the Rio Martino – </a:t>
            </a:r>
            <a:r>
              <a:rPr lang="en-US" sz="1600" dirty="0" err="1"/>
              <a:t>Foce</a:t>
            </a:r>
            <a:r>
              <a:rPr lang="en-US" sz="1600" dirty="0"/>
              <a:t> Verde Canal (in summer) and from </a:t>
            </a:r>
            <a:r>
              <a:rPr lang="en-US" sz="1600" dirty="0" err="1"/>
              <a:t>Allacciante</a:t>
            </a:r>
            <a:r>
              <a:rPr lang="en-US" sz="1600" dirty="0"/>
              <a:t> Canal (in winter).</a:t>
            </a:r>
            <a:endParaRPr lang="en-US" sz="1600" dirty="0"/>
          </a:p>
          <a:p>
            <a:pPr>
              <a:buNone/>
            </a:pPr>
            <a:r>
              <a:rPr lang="en-GB" sz="1800" b="1" dirty="0"/>
              <a:t>			</a:t>
            </a:r>
          </a:p>
          <a:p>
            <a:pPr>
              <a:buNone/>
            </a:pPr>
            <a:r>
              <a:rPr lang="en-GB" sz="1800" b="1" dirty="0"/>
              <a:t>	</a:t>
            </a:r>
            <a:endParaRPr lang="en-GB" sz="1800" dirty="0"/>
          </a:p>
          <a:p>
            <a:pPr>
              <a:buNone/>
            </a:pPr>
            <a:r>
              <a:rPr lang="en-GB" sz="1800" dirty="0"/>
              <a:t>		</a:t>
            </a:r>
          </a:p>
          <a:p>
            <a:endParaRPr lang="en-GB" sz="1400" b="1" dirty="0"/>
          </a:p>
          <a:p>
            <a:endParaRPr lang="en-GB" sz="1400" dirty="0"/>
          </a:p>
          <a:p>
            <a:pPr>
              <a:buNone/>
            </a:pPr>
            <a:endParaRPr lang="en-GB" sz="1400" b="1" dirty="0"/>
          </a:p>
          <a:p>
            <a:pPr>
              <a:buNone/>
            </a:pPr>
            <a:r>
              <a:rPr lang="en-GB" sz="1400" dirty="0"/>
              <a:t>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-87143"/>
            <a:ext cx="8229600" cy="1143000"/>
          </a:xfrm>
        </p:spPr>
        <p:txBody>
          <a:bodyPr/>
          <a:lstStyle/>
          <a:p>
            <a:r>
              <a:rPr lang="en-GB" b="1" dirty="0"/>
              <a:t>Wetlands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62484" y="5974831"/>
            <a:ext cx="336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3.</a:t>
            </a:r>
            <a:r>
              <a:rPr lang="en-GB" sz="1200" dirty="0"/>
              <a:t> </a:t>
            </a:r>
            <a:r>
              <a:rPr lang="en-GB" sz="1200" dirty="0" smtClean="0"/>
              <a:t>Picture of </a:t>
            </a:r>
            <a:r>
              <a:rPr lang="en-US" sz="1200" dirty="0"/>
              <a:t>Basin A (Source: LIFE+ </a:t>
            </a:r>
            <a:r>
              <a:rPr lang="en-US" sz="1200" dirty="0" smtClean="0"/>
              <a:t>REWETLAND)</a:t>
            </a:r>
            <a:endParaRPr lang="en-GB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41710" y="5974830"/>
            <a:ext cx="42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4.</a:t>
            </a:r>
            <a:r>
              <a:rPr lang="en-GB" sz="1200" dirty="0"/>
              <a:t> </a:t>
            </a:r>
            <a:r>
              <a:rPr lang="en-GB" sz="1200" dirty="0" err="1"/>
              <a:t>Planimetry</a:t>
            </a:r>
            <a:r>
              <a:rPr lang="en-GB" sz="1200" dirty="0"/>
              <a:t> of the </a:t>
            </a:r>
            <a:r>
              <a:rPr lang="en-GB" sz="1200" dirty="0" smtClean="0"/>
              <a:t>Villa </a:t>
            </a:r>
            <a:r>
              <a:rPr lang="en-GB" sz="1200" dirty="0" err="1" smtClean="0"/>
              <a:t>Fogliano</a:t>
            </a:r>
            <a:r>
              <a:rPr lang="en-GB" sz="1200" dirty="0" smtClean="0"/>
              <a:t> </a:t>
            </a:r>
            <a:r>
              <a:rPr lang="en-GB" sz="1200" dirty="0"/>
              <a:t>wetland</a:t>
            </a:r>
            <a:endParaRPr lang="it-IT" sz="1200" dirty="0"/>
          </a:p>
          <a:p>
            <a:endParaRPr lang="en-GB" sz="1200" dirty="0"/>
          </a:p>
        </p:txBody>
      </p:sp>
      <p:pic>
        <p:nvPicPr>
          <p:cNvPr id="10" name="Immagine 9" descr="logo iridra">
            <a:extLst>
              <a:ext uri="{FF2B5EF4-FFF2-40B4-BE49-F238E27FC236}">
                <a16:creationId xmlns:a16="http://schemas.microsoft.com/office/drawing/2014/main" id="{04B8A9D0-BC74-4B3B-BE93-A4CD9A637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632" y="3201870"/>
            <a:ext cx="3894556" cy="2778145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6" y="3304063"/>
            <a:ext cx="3863340" cy="256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-19599"/>
            <a:ext cx="8229600" cy="1143000"/>
          </a:xfrm>
        </p:spPr>
        <p:txBody>
          <a:bodyPr/>
          <a:lstStyle/>
          <a:p>
            <a:r>
              <a:rPr lang="en-GB" b="1" dirty="0"/>
              <a:t>Wetlands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7504" y="1202801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              </a:t>
            </a:r>
            <a:r>
              <a:rPr lang="en-GB" b="1" dirty="0" smtClean="0"/>
              <a:t>MARINA DI LATINA </a:t>
            </a:r>
            <a:r>
              <a:rPr lang="en-GB" sz="2000" b="1" dirty="0" smtClean="0"/>
              <a:t>(0.4 ha</a:t>
            </a:r>
            <a:r>
              <a:rPr lang="en-GB" sz="2000" b="1" dirty="0"/>
              <a:t>):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CW is a hybrid system: 1st stage, </a:t>
            </a:r>
            <a:r>
              <a:rPr lang="en-US" sz="1600" b="1" dirty="0"/>
              <a:t>horizontal subsurface flow </a:t>
            </a:r>
            <a:r>
              <a:rPr lang="en-US" sz="1600" dirty="0"/>
              <a:t>(HF) constructed wetland, with 2 beds in parallel; 2nd stage, 2 </a:t>
            </a:r>
            <a:r>
              <a:rPr lang="en-US" sz="1600" b="1" dirty="0"/>
              <a:t>free water surface </a:t>
            </a:r>
            <a:r>
              <a:rPr lang="en-US" sz="1600" dirty="0"/>
              <a:t>(FWS) basins in series. </a:t>
            </a:r>
            <a:endParaRPr lang="en-US" sz="1600" dirty="0"/>
          </a:p>
          <a:p>
            <a:pPr marL="720000" indent="-360000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wetland is fed by the water coming </a:t>
            </a:r>
            <a:r>
              <a:rPr lang="en-US" sz="1600" dirty="0" smtClean="0"/>
              <a:t>from the </a:t>
            </a:r>
            <a:r>
              <a:rPr lang="en-US" sz="1600" dirty="0" err="1"/>
              <a:t>Comata</a:t>
            </a:r>
            <a:r>
              <a:rPr lang="en-US" sz="1600" dirty="0"/>
              <a:t> Canal; after the treatment, the water is discharged into the </a:t>
            </a:r>
            <a:r>
              <a:rPr lang="en-US" sz="1600" dirty="0" err="1"/>
              <a:t>Mastro</a:t>
            </a:r>
            <a:r>
              <a:rPr lang="en-US" sz="1600" dirty="0"/>
              <a:t> Pietro </a:t>
            </a:r>
            <a:r>
              <a:rPr lang="en-US" sz="1600" dirty="0" smtClean="0"/>
              <a:t>Canal</a:t>
            </a:r>
            <a:endParaRPr lang="en-US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654352" y="591554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7.</a:t>
            </a:r>
            <a:r>
              <a:rPr lang="en-GB" sz="1200" dirty="0"/>
              <a:t> </a:t>
            </a:r>
            <a:r>
              <a:rPr lang="en-GB" sz="1200" dirty="0" err="1" smtClean="0"/>
              <a:t>Planimetry</a:t>
            </a:r>
            <a:r>
              <a:rPr lang="en-GB" sz="1200" dirty="0" smtClean="0"/>
              <a:t> </a:t>
            </a:r>
            <a:r>
              <a:rPr lang="en-GB" sz="1200" dirty="0"/>
              <a:t>of the </a:t>
            </a:r>
            <a:r>
              <a:rPr lang="en-GB" sz="1200" dirty="0" smtClean="0"/>
              <a:t>Marina di Latina wetland</a:t>
            </a:r>
            <a:endParaRPr lang="en-GB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1560" y="5914146"/>
            <a:ext cx="367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6.</a:t>
            </a:r>
            <a:r>
              <a:rPr lang="en-GB" sz="1200" dirty="0"/>
              <a:t> Pictures of the </a:t>
            </a:r>
            <a:r>
              <a:rPr lang="en-GB" sz="1200" dirty="0" err="1"/>
              <a:t>Salzano</a:t>
            </a:r>
            <a:r>
              <a:rPr lang="en-GB" sz="1200" dirty="0"/>
              <a:t> wetland from the site visit held the 17th September 2019.</a:t>
            </a:r>
            <a:endParaRPr lang="it-IT" sz="1200" dirty="0"/>
          </a:p>
          <a:p>
            <a:endParaRPr lang="en-GB" sz="1200" dirty="0"/>
          </a:p>
        </p:txBody>
      </p:sp>
      <p:pic>
        <p:nvPicPr>
          <p:cNvPr id="9" name="Immagine 8" descr="logo iridra">
            <a:extLst>
              <a:ext uri="{FF2B5EF4-FFF2-40B4-BE49-F238E27FC236}">
                <a16:creationId xmlns:a16="http://schemas.microsoft.com/office/drawing/2014/main" id="{272E4531-A602-41A3-A0E6-960724F21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398" y="2777881"/>
            <a:ext cx="4594225" cy="313626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2" y="3356992"/>
            <a:ext cx="3671547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840" y="1300396"/>
            <a:ext cx="8040600" cy="2088232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buNone/>
            </a:pPr>
            <a:r>
              <a:rPr lang="en-GB" sz="2000" b="1" dirty="0" smtClean="0"/>
              <a:t>ALLACCIANTE ASTURA Buffer strip (</a:t>
            </a:r>
            <a:r>
              <a:rPr lang="en-US" sz="2000" b="1" dirty="0" smtClean="0"/>
              <a:t>2.2 </a:t>
            </a:r>
            <a:r>
              <a:rPr lang="en-US" sz="2000" b="1" dirty="0"/>
              <a:t>ha)</a:t>
            </a:r>
            <a:r>
              <a:rPr lang="en-GB" sz="2000" b="1" dirty="0"/>
              <a:t>: 	</a:t>
            </a:r>
            <a:endParaRPr lang="en-GB" sz="2000" dirty="0"/>
          </a:p>
          <a:p>
            <a:pPr marL="360000">
              <a:spcBef>
                <a:spcPts val="0"/>
              </a:spcBef>
            </a:pPr>
            <a:r>
              <a:rPr lang="en-US" sz="1600" dirty="0"/>
              <a:t>It is a </a:t>
            </a:r>
            <a:r>
              <a:rPr lang="en-US" sz="1600" dirty="0" smtClean="0"/>
              <a:t>3.7 km long and 6 m wide buffer strip, that includes both trees and shrubs</a:t>
            </a:r>
            <a:r>
              <a:rPr lang="en-GB" sz="1600" dirty="0" smtClean="0"/>
              <a:t>. </a:t>
            </a:r>
          </a:p>
          <a:p>
            <a:pPr marL="360000">
              <a:spcBef>
                <a:spcPts val="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BS </a:t>
            </a:r>
            <a:r>
              <a:rPr lang="en-US" sz="1600" dirty="0" smtClean="0"/>
              <a:t>was </a:t>
            </a:r>
            <a:r>
              <a:rPr lang="en-US" sz="1600" dirty="0"/>
              <a:t>placed along the left bank of the </a:t>
            </a:r>
            <a:r>
              <a:rPr lang="en-US" sz="1600" dirty="0" err="1"/>
              <a:t>Spaccasassi</a:t>
            </a:r>
            <a:r>
              <a:rPr lang="en-US" sz="1600" dirty="0"/>
              <a:t> Ditch (</a:t>
            </a:r>
            <a:r>
              <a:rPr lang="en-US" sz="1600" dirty="0" err="1"/>
              <a:t>Astura</a:t>
            </a:r>
            <a:r>
              <a:rPr lang="en-US" sz="1600" dirty="0"/>
              <a:t> </a:t>
            </a:r>
            <a:r>
              <a:rPr lang="en-US" sz="1600" dirty="0" err="1"/>
              <a:t>Allacciante</a:t>
            </a:r>
            <a:r>
              <a:rPr lang="en-US" sz="1600" dirty="0"/>
              <a:t> Canal CAA), in the stretch between the confluence of the </a:t>
            </a:r>
            <a:r>
              <a:rPr lang="en-US" sz="1600" dirty="0" err="1"/>
              <a:t>Bottagone</a:t>
            </a:r>
            <a:r>
              <a:rPr lang="en-US" sz="1600" dirty="0"/>
              <a:t> Ditch and the confluence of the CAA in the </a:t>
            </a:r>
            <a:r>
              <a:rPr lang="en-US" sz="1600" dirty="0" err="1"/>
              <a:t>Acqua</a:t>
            </a:r>
            <a:r>
              <a:rPr lang="en-US" sz="1600" dirty="0"/>
              <a:t> Alta Canal </a:t>
            </a:r>
            <a:endParaRPr lang="en-US" sz="16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64704" y="-58628"/>
            <a:ext cx="8229600" cy="1143000"/>
          </a:xfrm>
        </p:spPr>
        <p:txBody>
          <a:bodyPr/>
          <a:lstStyle/>
          <a:p>
            <a:r>
              <a:rPr lang="en-GB" b="1" dirty="0"/>
              <a:t>Buffer Strips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48275" y="5868774"/>
            <a:ext cx="38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9. </a:t>
            </a:r>
            <a:r>
              <a:rPr lang="en-GB" sz="1200" dirty="0" smtClean="0"/>
              <a:t>Plan of the </a:t>
            </a:r>
            <a:r>
              <a:rPr lang="en-US" sz="1200" dirty="0"/>
              <a:t>Buffer Strip (in orange) of the </a:t>
            </a:r>
            <a:r>
              <a:rPr lang="en-US" sz="1200" dirty="0" err="1"/>
              <a:t>Allacciante</a:t>
            </a:r>
            <a:r>
              <a:rPr lang="en-US" sz="1200" dirty="0"/>
              <a:t> </a:t>
            </a:r>
            <a:r>
              <a:rPr lang="en-US" sz="1200" dirty="0" err="1"/>
              <a:t>Astura</a:t>
            </a:r>
            <a:r>
              <a:rPr lang="en-US" sz="1200" dirty="0"/>
              <a:t> Canal (in light </a:t>
            </a:r>
            <a:r>
              <a:rPr lang="en-US" sz="1200" dirty="0" smtClean="0"/>
              <a:t>blue).</a:t>
            </a:r>
            <a:endParaRPr lang="en-GB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4389" y="5850676"/>
            <a:ext cx="396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8. </a:t>
            </a:r>
            <a:r>
              <a:rPr lang="en-GB" sz="1200" dirty="0"/>
              <a:t>Aerial view of the whole (30 ha) afforested riparian buffer area, located in the left bank of the Zero river. The red area includes the NICOLAS experimental site (0.85 ha).</a:t>
            </a:r>
          </a:p>
        </p:txBody>
      </p:sp>
      <p:pic>
        <p:nvPicPr>
          <p:cNvPr id="10" name="Immagine 9" descr="logo iridra">
            <a:extLst>
              <a:ext uri="{FF2B5EF4-FFF2-40B4-BE49-F238E27FC236}">
                <a16:creationId xmlns:a16="http://schemas.microsoft.com/office/drawing/2014/main" id="{CC26FFD3-F82B-4654-AF1F-DE68B4429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7C011A-7A7C-4CB5-B74A-4A6DBC78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0" y="3302948"/>
            <a:ext cx="3888000" cy="225465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95855"/>
            <a:ext cx="4346285" cy="29754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13184" y="-85633"/>
            <a:ext cx="8229600" cy="1143000"/>
          </a:xfrm>
        </p:spPr>
        <p:txBody>
          <a:bodyPr/>
          <a:lstStyle/>
          <a:p>
            <a:r>
              <a:rPr lang="en-GB" b="1" dirty="0"/>
              <a:t>Buffer Strips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496" y="1196752"/>
            <a:ext cx="8507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 </a:t>
            </a:r>
            <a:r>
              <a:rPr lang="en-GB" sz="2000" b="1" dirty="0"/>
              <a:t>            </a:t>
            </a:r>
            <a:r>
              <a:rPr lang="en-GB" sz="2000" b="1" dirty="0" smtClean="0"/>
              <a:t>SELCELLA CANAL</a:t>
            </a:r>
            <a:r>
              <a:rPr lang="en-GB" sz="2000" b="1" dirty="0" smtClean="0"/>
              <a:t>:</a:t>
            </a:r>
            <a:endParaRPr lang="en-GB" sz="2000" b="1" dirty="0"/>
          </a:p>
          <a:p>
            <a:pPr marL="720000" indent="-360000">
              <a:buFont typeface="Arial" pitchFamily="34" charset="0"/>
              <a:buChar char="•"/>
            </a:pPr>
            <a:r>
              <a:rPr lang="en-GB" sz="1600" dirty="0" smtClean="0"/>
              <a:t>6 </a:t>
            </a:r>
            <a:r>
              <a:rPr lang="en-GB" sz="1600" dirty="0"/>
              <a:t>meters wide buffer strip </a:t>
            </a:r>
            <a:r>
              <a:rPr lang="en-GB" sz="1600" dirty="0" smtClean="0"/>
              <a:t>along </a:t>
            </a:r>
            <a:r>
              <a:rPr lang="en-GB" sz="1600" dirty="0"/>
              <a:t>the </a:t>
            </a:r>
            <a:r>
              <a:rPr lang="en-GB" sz="1600" dirty="0" smtClean="0"/>
              <a:t>right </a:t>
            </a:r>
            <a:r>
              <a:rPr lang="en-GB" sz="1600" dirty="0"/>
              <a:t>bank of the </a:t>
            </a:r>
            <a:r>
              <a:rPr lang="en-GB" sz="1600" dirty="0" err="1"/>
              <a:t>Selcella</a:t>
            </a:r>
            <a:r>
              <a:rPr lang="en-GB" sz="1600" dirty="0"/>
              <a:t> </a:t>
            </a:r>
            <a:r>
              <a:rPr lang="en-GB" sz="1600" dirty="0" smtClean="0"/>
              <a:t>Canal, planted with trees and shrubs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US" sz="1600" dirty="0"/>
              <a:t>to enhance the self purification capacity of the </a:t>
            </a:r>
            <a:r>
              <a:rPr lang="en-US" sz="1600" dirty="0" err="1"/>
              <a:t>Selcella</a:t>
            </a:r>
            <a:r>
              <a:rPr lang="en-US" sz="1600" dirty="0"/>
              <a:t> canal, both emergent </a:t>
            </a:r>
            <a:r>
              <a:rPr lang="en-US" sz="1600" dirty="0" err="1"/>
              <a:t>macrophites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submerged </a:t>
            </a:r>
            <a:r>
              <a:rPr lang="en-US" sz="1600" dirty="0" smtClean="0"/>
              <a:t>hydrophytes </a:t>
            </a:r>
            <a:r>
              <a:rPr lang="en-US" sz="1600" dirty="0"/>
              <a:t>have been planted  in the canal </a:t>
            </a:r>
            <a:r>
              <a:rPr lang="en-US" sz="1600" dirty="0" smtClean="0"/>
              <a:t>section.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 err="1"/>
              <a:t>Selcella</a:t>
            </a:r>
            <a:r>
              <a:rPr lang="en-US" sz="1600" dirty="0"/>
              <a:t> canal buffer strip has an average slope of 38%, way higher than the range </a:t>
            </a:r>
            <a:r>
              <a:rPr lang="en-US" sz="1600" dirty="0" smtClean="0"/>
              <a:t>found in literature. </a:t>
            </a:r>
            <a:r>
              <a:rPr lang="en-US" sz="1600" dirty="0"/>
              <a:t>Therefore, it was decided not to </a:t>
            </a:r>
            <a:r>
              <a:rPr lang="en-US" sz="1600" dirty="0" err="1"/>
              <a:t>analyse</a:t>
            </a:r>
            <a:r>
              <a:rPr lang="en-US" sz="1600" dirty="0"/>
              <a:t> the removal efficacy of the </a:t>
            </a:r>
            <a:r>
              <a:rPr lang="en-US" sz="1600" dirty="0" err="1"/>
              <a:t>Selcella</a:t>
            </a:r>
            <a:r>
              <a:rPr lang="en-US" sz="1600" dirty="0"/>
              <a:t> canal buffer </a:t>
            </a:r>
            <a:r>
              <a:rPr lang="en-US" sz="1600" dirty="0" smtClean="0"/>
              <a:t>strip</a:t>
            </a:r>
            <a:r>
              <a:rPr lang="en-GB" sz="1600" dirty="0" smtClean="0"/>
              <a:t>.</a:t>
            </a:r>
            <a:endParaRPr lang="it-IT" sz="1600" dirty="0"/>
          </a:p>
          <a:p>
            <a:pPr indent="-360000">
              <a:buFontTx/>
              <a:buChar char="-"/>
            </a:pP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68452" y="6156574"/>
            <a:ext cx="38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10. </a:t>
            </a:r>
            <a:r>
              <a:rPr lang="en-GB" sz="1200" dirty="0"/>
              <a:t>Plan of the </a:t>
            </a:r>
            <a:r>
              <a:rPr lang="en-US" sz="1200" dirty="0"/>
              <a:t>Buffer Strip (in orange) of the </a:t>
            </a:r>
            <a:r>
              <a:rPr lang="en-US" sz="1200" dirty="0" err="1" smtClean="0"/>
              <a:t>Selcella</a:t>
            </a:r>
            <a:r>
              <a:rPr lang="en-US" sz="1200" dirty="0" smtClean="0"/>
              <a:t> </a:t>
            </a:r>
            <a:r>
              <a:rPr lang="en-US" sz="1200" dirty="0"/>
              <a:t>Canal (in light blue).</a:t>
            </a:r>
            <a:endParaRPr lang="en-GB" sz="1200" dirty="0"/>
          </a:p>
        </p:txBody>
      </p:sp>
      <p:pic>
        <p:nvPicPr>
          <p:cNvPr id="16" name="Immagine 15" descr="logo iridra">
            <a:extLst>
              <a:ext uri="{FF2B5EF4-FFF2-40B4-BE49-F238E27FC236}">
                <a16:creationId xmlns:a16="http://schemas.microsoft.com/office/drawing/2014/main" id="{14597955-0124-4E0B-80FB-F976FDA9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91" y="3290508"/>
            <a:ext cx="2982186" cy="2855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1743</Words>
  <Application>Microsoft Office PowerPoint</Application>
  <PresentationFormat>Presentazione su schermo (4:3)</PresentationFormat>
  <Paragraphs>222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Times New Roman</vt:lpstr>
      <vt:lpstr>Verdana</vt:lpstr>
      <vt:lpstr>Tema di Office</vt:lpstr>
      <vt:lpstr>Presentazione standard di PowerPoint</vt:lpstr>
      <vt:lpstr>Objectives</vt:lpstr>
      <vt:lpstr>Study Area</vt:lpstr>
      <vt:lpstr>Study Area</vt:lpstr>
      <vt:lpstr>Study Area</vt:lpstr>
      <vt:lpstr>Wetlands</vt:lpstr>
      <vt:lpstr>Wetlands</vt:lpstr>
      <vt:lpstr>Buffer Strips</vt:lpstr>
      <vt:lpstr>Buffer Strips</vt:lpstr>
      <vt:lpstr>Results</vt:lpstr>
      <vt:lpstr>Results</vt:lpstr>
      <vt:lpstr>COST ANALYSIS</vt:lpstr>
      <vt:lpstr>Social Analysis</vt:lpstr>
      <vt:lpstr>Presentazione standard di PowerPoint</vt:lpstr>
      <vt:lpstr>Quantification of Direct and Indirect Benefits</vt:lpstr>
      <vt:lpstr>Business Model Analysis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BIOS IS Segreteria</dc:creator>
  <cp:lastModifiedBy>Katie Rivai</cp:lastModifiedBy>
  <cp:revision>466</cp:revision>
  <dcterms:modified xsi:type="dcterms:W3CDTF">2021-10-22T15:32:47Z</dcterms:modified>
</cp:coreProperties>
</file>