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257" r:id="rId3"/>
    <p:sldId id="297" r:id="rId4"/>
    <p:sldId id="302" r:id="rId5"/>
    <p:sldId id="258" r:id="rId6"/>
    <p:sldId id="259" r:id="rId7"/>
    <p:sldId id="260" r:id="rId8"/>
    <p:sldId id="261" r:id="rId9"/>
    <p:sldId id="263" r:id="rId10"/>
    <p:sldId id="303" r:id="rId11"/>
    <p:sldId id="265" r:id="rId12"/>
    <p:sldId id="270" r:id="rId13"/>
    <p:sldId id="306" r:id="rId14"/>
    <p:sldId id="305" r:id="rId15"/>
    <p:sldId id="283" r:id="rId16"/>
    <p:sldId id="284" r:id="rId17"/>
    <p:sldId id="291" r:id="rId18"/>
    <p:sldId id="307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6A0"/>
    <a:srgbClr val="E3E5ED"/>
    <a:srgbClr val="53B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70632-B99B-4CDA-AB45-4B609070053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6DE4A7-50EC-4C88-B8C4-C57D5AAA8520}">
      <dgm:prSet phldrT="[Testo]" custT="1"/>
      <dgm:spPr>
        <a:solidFill>
          <a:schemeClr val="tx2"/>
        </a:solidFill>
      </dgm:spPr>
      <dgm:t>
        <a:bodyPr/>
        <a:lstStyle/>
        <a:p>
          <a:r>
            <a:rPr lang="en-US" sz="3600" b="1" dirty="0"/>
            <a:t>General Objective </a:t>
          </a:r>
          <a:endParaRPr lang="en-GB" sz="3600" dirty="0"/>
        </a:p>
      </dgm:t>
    </dgm:pt>
    <dgm:pt modelId="{F3E0243C-3D48-4B88-9347-C3E00B9E279A}" type="parTrans" cxnId="{032682D0-77B2-4B5B-9BC1-69F24F8B02F8}">
      <dgm:prSet/>
      <dgm:spPr/>
      <dgm:t>
        <a:bodyPr/>
        <a:lstStyle/>
        <a:p>
          <a:endParaRPr lang="en-GB"/>
        </a:p>
      </dgm:t>
    </dgm:pt>
    <dgm:pt modelId="{223F40B0-178F-4140-9557-6DC4C07A2874}" type="sibTrans" cxnId="{032682D0-77B2-4B5B-9BC1-69F24F8B02F8}">
      <dgm:prSet/>
      <dgm:spPr/>
      <dgm:t>
        <a:bodyPr/>
        <a:lstStyle/>
        <a:p>
          <a:endParaRPr lang="en-GB"/>
        </a:p>
      </dgm:t>
    </dgm:pt>
    <dgm:pt modelId="{0D6DF224-2E57-4752-A44C-4EBF3765D093}">
      <dgm:prSet phldrT="[Testo]" custT="1"/>
      <dgm:spPr/>
      <dgm:t>
        <a:bodyPr/>
        <a:lstStyle/>
        <a:p>
          <a:r>
            <a:rPr lang="en-US" sz="3600" b="1" dirty="0"/>
            <a:t>Specific Objectives</a:t>
          </a:r>
          <a:endParaRPr lang="en-GB" sz="3600" dirty="0"/>
        </a:p>
      </dgm:t>
    </dgm:pt>
    <dgm:pt modelId="{FCCB6560-5A86-4167-B9C3-56FCA8AE65D8}" type="parTrans" cxnId="{F0390C31-BD54-4616-8C68-CE57D6AB038C}">
      <dgm:prSet/>
      <dgm:spPr/>
      <dgm:t>
        <a:bodyPr/>
        <a:lstStyle/>
        <a:p>
          <a:endParaRPr lang="en-GB"/>
        </a:p>
      </dgm:t>
    </dgm:pt>
    <dgm:pt modelId="{36D6AD55-74AC-454D-AC49-DC9AC2930C5F}" type="sibTrans" cxnId="{F0390C31-BD54-4616-8C68-CE57D6AB038C}">
      <dgm:prSet/>
      <dgm:spPr/>
      <dgm:t>
        <a:bodyPr/>
        <a:lstStyle/>
        <a:p>
          <a:endParaRPr lang="en-GB"/>
        </a:p>
      </dgm:t>
    </dgm:pt>
    <dgm:pt modelId="{60B70D3F-63C8-406C-AECA-EA6EEAFC969B}">
      <dgm:prSet phldrT="[Testo]" custT="1"/>
      <dgm:spPr/>
      <dgm:t>
        <a:bodyPr/>
        <a:lstStyle/>
        <a:p>
          <a:pPr marL="360000">
            <a:spcBef>
              <a:spcPts val="600"/>
            </a:spcBef>
            <a:spcAft>
              <a:spcPts val="1200"/>
            </a:spcAft>
          </a:pPr>
          <a:r>
            <a:rPr lang="en-US" sz="1400" dirty="0"/>
            <a:t>Explore the </a:t>
          </a:r>
          <a:r>
            <a:rPr lang="en-US" sz="1400" b="1" dirty="0"/>
            <a:t>main issues affecting social sustainability </a:t>
          </a:r>
          <a:r>
            <a:rPr lang="en-US" sz="1400" dirty="0"/>
            <a:t>of the study area</a:t>
          </a:r>
          <a:endParaRPr lang="en-GB" sz="1400" dirty="0"/>
        </a:p>
      </dgm:t>
    </dgm:pt>
    <dgm:pt modelId="{BCFDFA20-7EE1-43EA-B20E-BC5C54F45D0A}" type="parTrans" cxnId="{D63562AD-2E7F-4C96-8B90-FFFEDC2661BF}">
      <dgm:prSet/>
      <dgm:spPr/>
      <dgm:t>
        <a:bodyPr/>
        <a:lstStyle/>
        <a:p>
          <a:endParaRPr lang="en-GB"/>
        </a:p>
      </dgm:t>
    </dgm:pt>
    <dgm:pt modelId="{B0A96E6E-3D20-471B-B27D-A57D29D98E45}" type="sibTrans" cxnId="{D63562AD-2E7F-4C96-8B90-FFFEDC2661BF}">
      <dgm:prSet/>
      <dgm:spPr/>
      <dgm:t>
        <a:bodyPr/>
        <a:lstStyle/>
        <a:p>
          <a:endParaRPr lang="en-GB"/>
        </a:p>
      </dgm:t>
    </dgm:pt>
    <dgm:pt modelId="{E65A9B63-DC54-4834-AC96-E628BE22750F}">
      <dgm:prSet phldrT="[Testo]" custT="1"/>
      <dgm:spPr/>
      <dgm:t>
        <a:bodyPr/>
        <a:lstStyle/>
        <a:p>
          <a:pPr marL="360000">
            <a:spcBef>
              <a:spcPts val="600"/>
            </a:spcBef>
            <a:spcAft>
              <a:spcPts val="1200"/>
            </a:spcAft>
          </a:pPr>
          <a:r>
            <a:rPr lang="en-US" sz="1400" dirty="0"/>
            <a:t>Identify and evaluate the capacity of the case as local development </a:t>
          </a:r>
          <a:r>
            <a:rPr lang="en-US" sz="1400" b="1" dirty="0"/>
            <a:t>success model</a:t>
          </a:r>
          <a:endParaRPr lang="en-GB" sz="1400" dirty="0"/>
        </a:p>
      </dgm:t>
    </dgm:pt>
    <dgm:pt modelId="{F070DC95-DCBF-4732-9C46-12D1637543F7}" type="parTrans" cxnId="{6C8BC2CF-6DC6-4EC6-B152-E766F6760F31}">
      <dgm:prSet/>
      <dgm:spPr/>
      <dgm:t>
        <a:bodyPr/>
        <a:lstStyle/>
        <a:p>
          <a:endParaRPr lang="en-GB"/>
        </a:p>
      </dgm:t>
    </dgm:pt>
    <dgm:pt modelId="{B51952B1-913A-4FF8-9A36-D29265FCF70E}" type="sibTrans" cxnId="{6C8BC2CF-6DC6-4EC6-B152-E766F6760F31}">
      <dgm:prSet/>
      <dgm:spPr/>
      <dgm:t>
        <a:bodyPr/>
        <a:lstStyle/>
        <a:p>
          <a:endParaRPr lang="en-GB"/>
        </a:p>
      </dgm:t>
    </dgm:pt>
    <dgm:pt modelId="{C4F299C6-FDF5-408E-ADF4-6370A87B5DB5}">
      <dgm:prSet phldrT="[Testo]" custT="1"/>
      <dgm:spPr/>
      <dgm:t>
        <a:bodyPr/>
        <a:lstStyle/>
        <a:p>
          <a:pPr marL="360000">
            <a:spcBef>
              <a:spcPts val="0"/>
            </a:spcBef>
            <a:spcAft>
              <a:spcPts val="0"/>
            </a:spcAft>
          </a:pPr>
          <a:r>
            <a:rPr lang="en-US" sz="1400" dirty="0"/>
            <a:t>Study the main relations among </a:t>
          </a:r>
          <a:r>
            <a:rPr lang="en-US" sz="1400" b="1" dirty="0"/>
            <a:t>relevant stakeholders </a:t>
          </a:r>
          <a:r>
            <a:rPr lang="en-US" sz="1400" dirty="0"/>
            <a:t>and their </a:t>
          </a:r>
          <a:r>
            <a:rPr lang="en-US" sz="1400" b="1" dirty="0"/>
            <a:t>perceptions about NBS</a:t>
          </a:r>
          <a:endParaRPr lang="en-GB" sz="1400" dirty="0"/>
        </a:p>
      </dgm:t>
    </dgm:pt>
    <dgm:pt modelId="{6F153346-6C14-4CB0-A5CD-CF8C1C569293}" type="parTrans" cxnId="{DCB0C77F-3CEE-4824-9F51-85782C0784AA}">
      <dgm:prSet/>
      <dgm:spPr/>
      <dgm:t>
        <a:bodyPr/>
        <a:lstStyle/>
        <a:p>
          <a:endParaRPr lang="it-IT"/>
        </a:p>
      </dgm:t>
    </dgm:pt>
    <dgm:pt modelId="{BD45BFF3-CA55-4789-B346-7A38F10CE401}" type="sibTrans" cxnId="{DCB0C77F-3CEE-4824-9F51-85782C0784AA}">
      <dgm:prSet/>
      <dgm:spPr/>
      <dgm:t>
        <a:bodyPr/>
        <a:lstStyle/>
        <a:p>
          <a:endParaRPr lang="it-IT"/>
        </a:p>
      </dgm:t>
    </dgm:pt>
    <dgm:pt modelId="{2E610B3C-644F-4616-9663-4D99A12B577A}">
      <dgm:prSet phldrT="[Tes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marL="114300">
            <a:lnSpc>
              <a:spcPct val="90000"/>
            </a:lnSpc>
            <a:spcAft>
              <a:spcPct val="15000"/>
            </a:spcAft>
          </a:pPr>
          <a:endParaRPr lang="en-GB" sz="1400" dirty="0"/>
        </a:p>
      </dgm:t>
    </dgm:pt>
    <dgm:pt modelId="{C9489E08-11F8-4C73-98D3-F5213BAA083F}" type="parTrans" cxnId="{8831306C-3932-4E3C-9839-DA741387E774}">
      <dgm:prSet/>
      <dgm:spPr/>
      <dgm:t>
        <a:bodyPr/>
        <a:lstStyle/>
        <a:p>
          <a:endParaRPr lang="it-IT"/>
        </a:p>
      </dgm:t>
    </dgm:pt>
    <dgm:pt modelId="{DF494B1E-1112-4BDE-B9ED-B84ADD819A53}" type="sibTrans" cxnId="{8831306C-3932-4E3C-9839-DA741387E774}">
      <dgm:prSet/>
      <dgm:spPr/>
      <dgm:t>
        <a:bodyPr/>
        <a:lstStyle/>
        <a:p>
          <a:endParaRPr lang="it-IT"/>
        </a:p>
      </dgm:t>
    </dgm:pt>
    <dgm:pt modelId="{C1D52DA9-EC81-48BA-9261-5E87BEB0A825}">
      <dgm:prSet phldrT="[Testo]" custT="1"/>
      <dgm:spPr/>
      <dgm:t>
        <a:bodyPr/>
        <a:lstStyle/>
        <a:p>
          <a:pPr marL="171450">
            <a:spcBef>
              <a:spcPts val="0"/>
            </a:spcBef>
            <a:spcAft>
              <a:spcPts val="0"/>
            </a:spcAft>
          </a:pPr>
          <a:endParaRPr lang="en-GB" sz="1700" dirty="0"/>
        </a:p>
      </dgm:t>
    </dgm:pt>
    <dgm:pt modelId="{5CF4FFE3-8A48-4EE2-BB32-149054C1BEE6}" type="parTrans" cxnId="{F4BAC811-46C6-457D-AACD-8E91FDEA34DA}">
      <dgm:prSet/>
      <dgm:spPr/>
      <dgm:t>
        <a:bodyPr/>
        <a:lstStyle/>
        <a:p>
          <a:endParaRPr lang="it-IT"/>
        </a:p>
      </dgm:t>
    </dgm:pt>
    <dgm:pt modelId="{4BC6B6F3-80DF-43C5-9E61-3DF5EA297D0D}" type="sibTrans" cxnId="{F4BAC811-46C6-457D-AACD-8E91FDEA34DA}">
      <dgm:prSet/>
      <dgm:spPr/>
      <dgm:t>
        <a:bodyPr/>
        <a:lstStyle/>
        <a:p>
          <a:endParaRPr lang="it-IT"/>
        </a:p>
      </dgm:t>
    </dgm:pt>
    <dgm:pt modelId="{3B3B8FDB-DC77-4786-B756-094D8FA1F819}">
      <dgm:prSet phldrT="[Testo]" custT="1"/>
      <dgm:spPr/>
      <dgm:t>
        <a:bodyPr/>
        <a:lstStyle/>
        <a:p>
          <a:pPr marL="360000">
            <a:spcBef>
              <a:spcPts val="0"/>
            </a:spcBef>
            <a:spcAft>
              <a:spcPts val="0"/>
            </a:spcAft>
          </a:pPr>
          <a:endParaRPr lang="en-GB" sz="1400" dirty="0"/>
        </a:p>
      </dgm:t>
    </dgm:pt>
    <dgm:pt modelId="{48473C6E-C1A1-4665-AE84-1579058CB3C2}" type="sibTrans" cxnId="{7970E8F2-9879-4BCB-8A00-DDA2F87939F4}">
      <dgm:prSet/>
      <dgm:spPr/>
      <dgm:t>
        <a:bodyPr/>
        <a:lstStyle/>
        <a:p>
          <a:endParaRPr lang="it-IT"/>
        </a:p>
      </dgm:t>
    </dgm:pt>
    <dgm:pt modelId="{E859C45E-A0CA-4A1E-9F33-A712A220B781}" type="parTrans" cxnId="{7970E8F2-9879-4BCB-8A00-DDA2F87939F4}">
      <dgm:prSet/>
      <dgm:spPr/>
      <dgm:t>
        <a:bodyPr/>
        <a:lstStyle/>
        <a:p>
          <a:endParaRPr lang="it-IT"/>
        </a:p>
      </dgm:t>
    </dgm:pt>
    <dgm:pt modelId="{897B46B0-D1A8-43E1-9361-FDD538CD873F}">
      <dgm:prSet phldrT="[Tes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marL="360000">
            <a:lnSpc>
              <a:spcPct val="90000"/>
            </a:lnSpc>
            <a:spcAft>
              <a:spcPts val="0"/>
            </a:spcAft>
          </a:pPr>
          <a:r>
            <a:rPr lang="en-US" sz="1400" dirty="0"/>
            <a:t>Collecting and </a:t>
          </a:r>
          <a:r>
            <a:rPr lang="en-US" sz="1400" dirty="0" err="1"/>
            <a:t>analysing</a:t>
          </a:r>
          <a:r>
            <a:rPr lang="en-US" sz="1400" dirty="0"/>
            <a:t> the issues affecting the </a:t>
          </a:r>
          <a:r>
            <a:rPr lang="en-US" sz="1400" b="1" dirty="0"/>
            <a:t>social sustainability </a:t>
          </a:r>
          <a:r>
            <a:rPr lang="en-US" sz="1400" dirty="0"/>
            <a:t>of the application of a NBS in Venice Lagoon watershed. </a:t>
          </a:r>
          <a:endParaRPr lang="en-GB" sz="1400" dirty="0"/>
        </a:p>
      </dgm:t>
    </dgm:pt>
    <dgm:pt modelId="{413CD26C-B297-4D6D-A1F0-5C556A2AB9DA}" type="parTrans" cxnId="{E432342C-1397-49A0-A726-3E7412A43EB5}">
      <dgm:prSet/>
      <dgm:spPr/>
      <dgm:t>
        <a:bodyPr/>
        <a:lstStyle/>
        <a:p>
          <a:endParaRPr lang="it-IT"/>
        </a:p>
      </dgm:t>
    </dgm:pt>
    <dgm:pt modelId="{331BDF7B-49B1-4B43-B831-3820D4A792DE}" type="sibTrans" cxnId="{E432342C-1397-49A0-A726-3E7412A43EB5}">
      <dgm:prSet/>
      <dgm:spPr/>
      <dgm:t>
        <a:bodyPr/>
        <a:lstStyle/>
        <a:p>
          <a:endParaRPr lang="it-IT"/>
        </a:p>
      </dgm:t>
    </dgm:pt>
    <dgm:pt modelId="{51DEB994-A1B5-4560-870A-72F2118543EE}" type="pres">
      <dgm:prSet presAssocID="{9F170632-B99B-4CDA-AB45-4B6090700531}" presName="Name0" presStyleCnt="0">
        <dgm:presLayoutVars>
          <dgm:dir/>
          <dgm:animLvl val="lvl"/>
          <dgm:resizeHandles/>
        </dgm:presLayoutVars>
      </dgm:prSet>
      <dgm:spPr/>
    </dgm:pt>
    <dgm:pt modelId="{5389B739-5DC0-493C-8FE6-000BD9267A90}" type="pres">
      <dgm:prSet presAssocID="{9B6DE4A7-50EC-4C88-B8C4-C57D5AAA8520}" presName="linNode" presStyleCnt="0"/>
      <dgm:spPr/>
    </dgm:pt>
    <dgm:pt modelId="{667AC0BB-93B2-43C7-B9F2-2E97A5F448BE}" type="pres">
      <dgm:prSet presAssocID="{9B6DE4A7-50EC-4C88-B8C4-C57D5AAA8520}" presName="parentShp" presStyleLbl="node1" presStyleIdx="0" presStyleCnt="2">
        <dgm:presLayoutVars>
          <dgm:bulletEnabled val="1"/>
        </dgm:presLayoutVars>
      </dgm:prSet>
      <dgm:spPr/>
    </dgm:pt>
    <dgm:pt modelId="{C2F87274-AC6B-4400-B089-A7CB5436E6E2}" type="pres">
      <dgm:prSet presAssocID="{9B6DE4A7-50EC-4C88-B8C4-C57D5AAA8520}" presName="childShp" presStyleLbl="bgAccFollowNode1" presStyleIdx="0" presStyleCnt="2" custScaleX="88616" custLinFactNeighborX="7002" custLinFactNeighborY="8112">
        <dgm:presLayoutVars>
          <dgm:bulletEnabled val="1"/>
        </dgm:presLayoutVars>
      </dgm:prSet>
      <dgm:spPr/>
    </dgm:pt>
    <dgm:pt modelId="{45CF606B-1475-4247-A86F-CACFA6EBAE08}" type="pres">
      <dgm:prSet presAssocID="{223F40B0-178F-4140-9557-6DC4C07A2874}" presName="spacing" presStyleCnt="0"/>
      <dgm:spPr/>
    </dgm:pt>
    <dgm:pt modelId="{4CF2322E-B244-45F1-8D5F-29202C35A729}" type="pres">
      <dgm:prSet presAssocID="{0D6DF224-2E57-4752-A44C-4EBF3765D093}" presName="linNode" presStyleCnt="0"/>
      <dgm:spPr/>
    </dgm:pt>
    <dgm:pt modelId="{479FC5DF-0CF2-4E8A-A6D6-8EC9C024392D}" type="pres">
      <dgm:prSet presAssocID="{0D6DF224-2E57-4752-A44C-4EBF3765D093}" presName="parentShp" presStyleLbl="node1" presStyleIdx="1" presStyleCnt="2" custScaleY="149044">
        <dgm:presLayoutVars>
          <dgm:bulletEnabled val="1"/>
        </dgm:presLayoutVars>
      </dgm:prSet>
      <dgm:spPr/>
    </dgm:pt>
    <dgm:pt modelId="{4B99B9C9-612D-441F-A317-CB10256EDC1A}" type="pres">
      <dgm:prSet presAssocID="{0D6DF224-2E57-4752-A44C-4EBF3765D093}" presName="childShp" presStyleLbl="bgAccFollowNode1" presStyleIdx="1" presStyleCnt="2" custScaleX="88800" custScaleY="190736" custLinFactY="100000" custLinFactNeighborX="88852" custLinFactNeighborY="116647">
        <dgm:presLayoutVars>
          <dgm:bulletEnabled val="1"/>
        </dgm:presLayoutVars>
      </dgm:prSet>
      <dgm:spPr/>
    </dgm:pt>
  </dgm:ptLst>
  <dgm:cxnLst>
    <dgm:cxn modelId="{7C6B470B-64AE-4EB0-A7E8-D080D24A295A}" type="presOf" srcId="{9F170632-B99B-4CDA-AB45-4B6090700531}" destId="{51DEB994-A1B5-4560-870A-72F2118543EE}" srcOrd="0" destOrd="0" presId="urn:microsoft.com/office/officeart/2005/8/layout/vList6"/>
    <dgm:cxn modelId="{F4BAC811-46C6-457D-AACD-8E91FDEA34DA}" srcId="{0D6DF224-2E57-4752-A44C-4EBF3765D093}" destId="{C1D52DA9-EC81-48BA-9261-5E87BEB0A825}" srcOrd="0" destOrd="0" parTransId="{5CF4FFE3-8A48-4EE2-BB32-149054C1BEE6}" sibTransId="{4BC6B6F3-80DF-43C5-9E61-3DF5EA297D0D}"/>
    <dgm:cxn modelId="{19307E1F-72A4-401D-B66F-C3D836006B7D}" type="presOf" srcId="{897B46B0-D1A8-43E1-9361-FDD538CD873F}" destId="{C2F87274-AC6B-4400-B089-A7CB5436E6E2}" srcOrd="0" destOrd="1" presId="urn:microsoft.com/office/officeart/2005/8/layout/vList6"/>
    <dgm:cxn modelId="{E432342C-1397-49A0-A726-3E7412A43EB5}" srcId="{9B6DE4A7-50EC-4C88-B8C4-C57D5AAA8520}" destId="{897B46B0-D1A8-43E1-9361-FDD538CD873F}" srcOrd="1" destOrd="0" parTransId="{413CD26C-B297-4D6D-A1F0-5C556A2AB9DA}" sibTransId="{331BDF7B-49B1-4B43-B831-3820D4A792DE}"/>
    <dgm:cxn modelId="{F0390C31-BD54-4616-8C68-CE57D6AB038C}" srcId="{9F170632-B99B-4CDA-AB45-4B6090700531}" destId="{0D6DF224-2E57-4752-A44C-4EBF3765D093}" srcOrd="1" destOrd="0" parTransId="{FCCB6560-5A86-4167-B9C3-56FCA8AE65D8}" sibTransId="{36D6AD55-74AC-454D-AC49-DC9AC2930C5F}"/>
    <dgm:cxn modelId="{8831306C-3932-4E3C-9839-DA741387E774}" srcId="{9B6DE4A7-50EC-4C88-B8C4-C57D5AAA8520}" destId="{2E610B3C-644F-4616-9663-4D99A12B577A}" srcOrd="0" destOrd="0" parTransId="{C9489E08-11F8-4C73-98D3-F5213BAA083F}" sibTransId="{DF494B1E-1112-4BDE-B9ED-B84ADD819A53}"/>
    <dgm:cxn modelId="{B26F1D7B-5C7A-4D4F-A071-36A96F9CC8A7}" type="presOf" srcId="{C4F299C6-FDF5-408E-ADF4-6370A87B5DB5}" destId="{4B99B9C9-612D-441F-A317-CB10256EDC1A}" srcOrd="0" destOrd="1" presId="urn:microsoft.com/office/officeart/2005/8/layout/vList6"/>
    <dgm:cxn modelId="{DCB0C77F-3CEE-4824-9F51-85782C0784AA}" srcId="{0D6DF224-2E57-4752-A44C-4EBF3765D093}" destId="{C4F299C6-FDF5-408E-ADF4-6370A87B5DB5}" srcOrd="1" destOrd="0" parTransId="{6F153346-6C14-4CB0-A5CD-CF8C1C569293}" sibTransId="{BD45BFF3-CA55-4789-B346-7A38F10CE401}"/>
    <dgm:cxn modelId="{1F0FA992-674C-4E29-B57C-113F22BAA4EF}" type="presOf" srcId="{3B3B8FDB-DC77-4786-B756-094D8FA1F819}" destId="{4B99B9C9-612D-441F-A317-CB10256EDC1A}" srcOrd="0" destOrd="2" presId="urn:microsoft.com/office/officeart/2005/8/layout/vList6"/>
    <dgm:cxn modelId="{8C0FD3A4-484E-47D1-B659-6DA657986D39}" type="presOf" srcId="{9B6DE4A7-50EC-4C88-B8C4-C57D5AAA8520}" destId="{667AC0BB-93B2-43C7-B9F2-2E97A5F448BE}" srcOrd="0" destOrd="0" presId="urn:microsoft.com/office/officeart/2005/8/layout/vList6"/>
    <dgm:cxn modelId="{D63562AD-2E7F-4C96-8B90-FFFEDC2661BF}" srcId="{0D6DF224-2E57-4752-A44C-4EBF3765D093}" destId="{60B70D3F-63C8-406C-AECA-EA6EEAFC969B}" srcOrd="3" destOrd="0" parTransId="{BCFDFA20-7EE1-43EA-B20E-BC5C54F45D0A}" sibTransId="{B0A96E6E-3D20-471B-B27D-A57D29D98E45}"/>
    <dgm:cxn modelId="{C9CD2DB6-E5C0-46DA-A2F5-4FEC902D290B}" type="presOf" srcId="{E65A9B63-DC54-4834-AC96-E628BE22750F}" destId="{4B99B9C9-612D-441F-A317-CB10256EDC1A}" srcOrd="0" destOrd="4" presId="urn:microsoft.com/office/officeart/2005/8/layout/vList6"/>
    <dgm:cxn modelId="{F96EBAB7-E776-4E29-A6B0-8977C77D18F6}" type="presOf" srcId="{60B70D3F-63C8-406C-AECA-EA6EEAFC969B}" destId="{4B99B9C9-612D-441F-A317-CB10256EDC1A}" srcOrd="0" destOrd="3" presId="urn:microsoft.com/office/officeart/2005/8/layout/vList6"/>
    <dgm:cxn modelId="{ECC10DC2-5B52-480F-B17D-E6F2F4DA8B72}" type="presOf" srcId="{2E610B3C-644F-4616-9663-4D99A12B577A}" destId="{C2F87274-AC6B-4400-B089-A7CB5436E6E2}" srcOrd="0" destOrd="0" presId="urn:microsoft.com/office/officeart/2005/8/layout/vList6"/>
    <dgm:cxn modelId="{6C8BC2CF-6DC6-4EC6-B152-E766F6760F31}" srcId="{0D6DF224-2E57-4752-A44C-4EBF3765D093}" destId="{E65A9B63-DC54-4834-AC96-E628BE22750F}" srcOrd="4" destOrd="0" parTransId="{F070DC95-DCBF-4732-9C46-12D1637543F7}" sibTransId="{B51952B1-913A-4FF8-9A36-D29265FCF70E}"/>
    <dgm:cxn modelId="{032682D0-77B2-4B5B-9BC1-69F24F8B02F8}" srcId="{9F170632-B99B-4CDA-AB45-4B6090700531}" destId="{9B6DE4A7-50EC-4C88-B8C4-C57D5AAA8520}" srcOrd="0" destOrd="0" parTransId="{F3E0243C-3D48-4B88-9347-C3E00B9E279A}" sibTransId="{223F40B0-178F-4140-9557-6DC4C07A2874}"/>
    <dgm:cxn modelId="{CF2722DB-20B4-4BFE-A933-5BB8A4A60E26}" type="presOf" srcId="{0D6DF224-2E57-4752-A44C-4EBF3765D093}" destId="{479FC5DF-0CF2-4E8A-A6D6-8EC9C024392D}" srcOrd="0" destOrd="0" presId="urn:microsoft.com/office/officeart/2005/8/layout/vList6"/>
    <dgm:cxn modelId="{46AD63EF-CE3F-4315-8FF6-75E3821675F4}" type="presOf" srcId="{C1D52DA9-EC81-48BA-9261-5E87BEB0A825}" destId="{4B99B9C9-612D-441F-A317-CB10256EDC1A}" srcOrd="0" destOrd="0" presId="urn:microsoft.com/office/officeart/2005/8/layout/vList6"/>
    <dgm:cxn modelId="{7970E8F2-9879-4BCB-8A00-DDA2F87939F4}" srcId="{0D6DF224-2E57-4752-A44C-4EBF3765D093}" destId="{3B3B8FDB-DC77-4786-B756-094D8FA1F819}" srcOrd="2" destOrd="0" parTransId="{E859C45E-A0CA-4A1E-9F33-A712A220B781}" sibTransId="{48473C6E-C1A1-4665-AE84-1579058CB3C2}"/>
    <dgm:cxn modelId="{8F997B38-471F-41AD-B2D3-33E3B35CAF2B}" type="presParOf" srcId="{51DEB994-A1B5-4560-870A-72F2118543EE}" destId="{5389B739-5DC0-493C-8FE6-000BD9267A90}" srcOrd="0" destOrd="0" presId="urn:microsoft.com/office/officeart/2005/8/layout/vList6"/>
    <dgm:cxn modelId="{BAB73431-3470-422A-8E5D-691A16713B61}" type="presParOf" srcId="{5389B739-5DC0-493C-8FE6-000BD9267A90}" destId="{667AC0BB-93B2-43C7-B9F2-2E97A5F448BE}" srcOrd="0" destOrd="0" presId="urn:microsoft.com/office/officeart/2005/8/layout/vList6"/>
    <dgm:cxn modelId="{EE20D07C-04C7-4B58-B1FC-5EC31E52F8DC}" type="presParOf" srcId="{5389B739-5DC0-493C-8FE6-000BD9267A90}" destId="{C2F87274-AC6B-4400-B089-A7CB5436E6E2}" srcOrd="1" destOrd="0" presId="urn:microsoft.com/office/officeart/2005/8/layout/vList6"/>
    <dgm:cxn modelId="{D2A55E96-AD4B-44E9-8D31-65FC6F6164BB}" type="presParOf" srcId="{51DEB994-A1B5-4560-870A-72F2118543EE}" destId="{45CF606B-1475-4247-A86F-CACFA6EBAE08}" srcOrd="1" destOrd="0" presId="urn:microsoft.com/office/officeart/2005/8/layout/vList6"/>
    <dgm:cxn modelId="{6D826BE4-3DA6-4EEC-80F4-5E35F74618E7}" type="presParOf" srcId="{51DEB994-A1B5-4560-870A-72F2118543EE}" destId="{4CF2322E-B244-45F1-8D5F-29202C35A729}" srcOrd="2" destOrd="0" presId="urn:microsoft.com/office/officeart/2005/8/layout/vList6"/>
    <dgm:cxn modelId="{55685E53-B03E-4D55-89AE-B4AE1F20CD9A}" type="presParOf" srcId="{4CF2322E-B244-45F1-8D5F-29202C35A729}" destId="{479FC5DF-0CF2-4E8A-A6D6-8EC9C024392D}" srcOrd="0" destOrd="0" presId="urn:microsoft.com/office/officeart/2005/8/layout/vList6"/>
    <dgm:cxn modelId="{F01931F7-1132-4B3E-AA61-4D2F0612C5BD}" type="presParOf" srcId="{4CF2322E-B244-45F1-8D5F-29202C35A729}" destId="{4B99B9C9-612D-441F-A317-CB10256EDC1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50067-D399-4683-8B71-97654D448FA4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1A5D6D6-538D-4293-8A52-27DE1759F487}">
      <dgm:prSet phldrT="[Testo]"/>
      <dgm:spPr/>
      <dgm:t>
        <a:bodyPr/>
        <a:lstStyle/>
        <a:p>
          <a:r>
            <a:rPr lang="en-GB" b="1" dirty="0"/>
            <a:t>BENEFITS</a:t>
          </a:r>
        </a:p>
      </dgm:t>
    </dgm:pt>
    <dgm:pt modelId="{AE7F44A3-0A61-44DE-BFF3-06BD974E4DBB}" type="parTrans" cxnId="{B83E0A44-0D3F-4B0B-8DD5-920F4876E250}">
      <dgm:prSet/>
      <dgm:spPr/>
      <dgm:t>
        <a:bodyPr/>
        <a:lstStyle/>
        <a:p>
          <a:endParaRPr lang="en-GB"/>
        </a:p>
      </dgm:t>
    </dgm:pt>
    <dgm:pt modelId="{175C0A6B-FD98-4C6E-A7CA-9A483A6D5167}" type="sibTrans" cxnId="{B83E0A44-0D3F-4B0B-8DD5-920F4876E250}">
      <dgm:prSet/>
      <dgm:spPr/>
      <dgm:t>
        <a:bodyPr/>
        <a:lstStyle/>
        <a:p>
          <a:endParaRPr lang="en-GB"/>
        </a:p>
      </dgm:t>
    </dgm:pt>
    <dgm:pt modelId="{3FE4D43C-AADF-4C85-B5F5-B1E2A800E684}">
      <dgm:prSet phldrT="[Testo]"/>
      <dgm:spPr>
        <a:solidFill>
          <a:srgbClr val="00B0F0"/>
        </a:solidFill>
      </dgm:spPr>
      <dgm:t>
        <a:bodyPr/>
        <a:lstStyle/>
        <a:p>
          <a:r>
            <a:rPr lang="en-GB" dirty="0"/>
            <a:t>Improved water quality</a:t>
          </a:r>
        </a:p>
      </dgm:t>
    </dgm:pt>
    <dgm:pt modelId="{96383A62-AFF0-47E6-BCE3-57F4A0435652}" type="parTrans" cxnId="{F0B78B4A-9B06-442F-A1C5-14B95CB8E77E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401B04AC-C09A-4D62-8627-60B04B0DC59A}" type="sibTrans" cxnId="{F0B78B4A-9B06-442F-A1C5-14B95CB8E77E}">
      <dgm:prSet/>
      <dgm:spPr/>
      <dgm:t>
        <a:bodyPr/>
        <a:lstStyle/>
        <a:p>
          <a:endParaRPr lang="en-GB"/>
        </a:p>
      </dgm:t>
    </dgm:pt>
    <dgm:pt modelId="{C462D821-5C24-414C-BF41-9270902DA80D}">
      <dgm:prSet phldrT="[Testo]"/>
      <dgm:spPr>
        <a:solidFill>
          <a:srgbClr val="7030A0"/>
        </a:solidFill>
      </dgm:spPr>
      <dgm:t>
        <a:bodyPr/>
        <a:lstStyle/>
        <a:p>
          <a:r>
            <a:rPr lang="en-GB" dirty="0"/>
            <a:t>Recreation and health</a:t>
          </a:r>
        </a:p>
      </dgm:t>
    </dgm:pt>
    <dgm:pt modelId="{FCB085D9-F679-4A6D-A286-80C043FFE979}" type="parTrans" cxnId="{4CE124AA-55EE-4819-B83B-CCC70792A267}">
      <dgm:prSet/>
      <dgm:spPr>
        <a:solidFill>
          <a:srgbClr val="7030A0"/>
        </a:solidFill>
      </dgm:spPr>
      <dgm:t>
        <a:bodyPr/>
        <a:lstStyle/>
        <a:p>
          <a:endParaRPr lang="en-GB"/>
        </a:p>
      </dgm:t>
    </dgm:pt>
    <dgm:pt modelId="{BC13EAB4-8D69-4C1B-9F31-6A96F524F40E}" type="sibTrans" cxnId="{4CE124AA-55EE-4819-B83B-CCC70792A267}">
      <dgm:prSet/>
      <dgm:spPr/>
      <dgm:t>
        <a:bodyPr/>
        <a:lstStyle/>
        <a:p>
          <a:endParaRPr lang="en-GB"/>
        </a:p>
      </dgm:t>
    </dgm:pt>
    <dgm:pt modelId="{56D86F60-1827-4698-9DDB-180B98EAD403}">
      <dgm:prSet phldrT="[Testo]"/>
      <dgm:spPr>
        <a:solidFill>
          <a:srgbClr val="6C76A0"/>
        </a:solidFill>
      </dgm:spPr>
      <dgm:t>
        <a:bodyPr/>
        <a:lstStyle/>
        <a:p>
          <a:r>
            <a:rPr lang="en-GB" dirty="0"/>
            <a:t>Education</a:t>
          </a:r>
        </a:p>
      </dgm:t>
    </dgm:pt>
    <dgm:pt modelId="{CA332302-A506-4389-BC9A-56C4978631C6}" type="parTrans" cxnId="{167716A5-3676-4992-96E7-C49F9FAA60E5}">
      <dgm:prSet/>
      <dgm:spPr>
        <a:solidFill>
          <a:srgbClr val="6C76A0"/>
        </a:solidFill>
      </dgm:spPr>
      <dgm:t>
        <a:bodyPr/>
        <a:lstStyle/>
        <a:p>
          <a:endParaRPr lang="en-GB"/>
        </a:p>
      </dgm:t>
    </dgm:pt>
    <dgm:pt modelId="{321CC5BD-A8EB-47B0-9507-1C15AA000B30}" type="sibTrans" cxnId="{167716A5-3676-4992-96E7-C49F9FAA60E5}">
      <dgm:prSet/>
      <dgm:spPr/>
      <dgm:t>
        <a:bodyPr/>
        <a:lstStyle/>
        <a:p>
          <a:endParaRPr lang="en-GB"/>
        </a:p>
      </dgm:t>
    </dgm:pt>
    <dgm:pt modelId="{52E14327-0F37-44B0-ABCF-2EB5ED1BF8AF}">
      <dgm:prSet phldrT="[Testo]"/>
      <dgm:spPr>
        <a:solidFill>
          <a:srgbClr val="0070C0"/>
        </a:solidFill>
      </dgm:spPr>
      <dgm:t>
        <a:bodyPr/>
        <a:lstStyle/>
        <a:p>
          <a:r>
            <a:rPr lang="en-GB" dirty="0"/>
            <a:t>Flooding Risk</a:t>
          </a:r>
        </a:p>
      </dgm:t>
    </dgm:pt>
    <dgm:pt modelId="{95F3BF84-3C07-4333-AE02-749DD381714D}" type="parTrans" cxnId="{013D3D86-8DDE-496A-A7BC-8B9A87DEB4B1}">
      <dgm:prSet/>
      <dgm:spPr>
        <a:solidFill>
          <a:srgbClr val="0070C0"/>
        </a:solidFill>
      </dgm:spPr>
      <dgm:t>
        <a:bodyPr/>
        <a:lstStyle/>
        <a:p>
          <a:endParaRPr lang="en-GB"/>
        </a:p>
      </dgm:t>
    </dgm:pt>
    <dgm:pt modelId="{86F052FC-D28A-4B98-85A5-E913FABBEC74}" type="sibTrans" cxnId="{013D3D86-8DDE-496A-A7BC-8B9A87DEB4B1}">
      <dgm:prSet/>
      <dgm:spPr/>
      <dgm:t>
        <a:bodyPr/>
        <a:lstStyle/>
        <a:p>
          <a:endParaRPr lang="en-GB"/>
        </a:p>
      </dgm:t>
    </dgm:pt>
    <dgm:pt modelId="{76D1B84B-B6B1-4950-9145-FD82E402A6C5}">
      <dgm:prSet phldrT="[Testo]"/>
      <dgm:spPr/>
      <dgm:t>
        <a:bodyPr/>
        <a:lstStyle/>
        <a:p>
          <a:r>
            <a:rPr lang="en-GB" dirty="0"/>
            <a:t>Biodiversity</a:t>
          </a:r>
        </a:p>
      </dgm:t>
    </dgm:pt>
    <dgm:pt modelId="{79F43740-E9B9-40A0-AFCD-764F6E44035A}" type="parTrans" cxnId="{0A8837AE-5F52-43B5-8535-A0C31CB0AA7D}">
      <dgm:prSet/>
      <dgm:spPr/>
      <dgm:t>
        <a:bodyPr/>
        <a:lstStyle/>
        <a:p>
          <a:endParaRPr lang="en-GB"/>
        </a:p>
      </dgm:t>
    </dgm:pt>
    <dgm:pt modelId="{40B73D5C-6C54-4E92-994A-D025D50BABF7}" type="sibTrans" cxnId="{0A8837AE-5F52-43B5-8535-A0C31CB0AA7D}">
      <dgm:prSet/>
      <dgm:spPr/>
      <dgm:t>
        <a:bodyPr/>
        <a:lstStyle/>
        <a:p>
          <a:endParaRPr lang="en-GB"/>
        </a:p>
      </dgm:t>
    </dgm:pt>
    <dgm:pt modelId="{21DF2141-8A51-4271-BB2E-61ADF3408565}" type="pres">
      <dgm:prSet presAssocID="{62550067-D399-4683-8B71-97654D448F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B115CD-0C76-4C6F-8DDB-93C0A4BF1C54}" type="pres">
      <dgm:prSet presAssocID="{51A5D6D6-538D-4293-8A52-27DE1759F487}" presName="centerShape" presStyleLbl="node0" presStyleIdx="0" presStyleCnt="1"/>
      <dgm:spPr/>
    </dgm:pt>
    <dgm:pt modelId="{93C40E8A-4874-463C-A832-4AFD074AD0D1}" type="pres">
      <dgm:prSet presAssocID="{96383A62-AFF0-47E6-BCE3-57F4A0435652}" presName="parTrans" presStyleLbl="sibTrans2D1" presStyleIdx="0" presStyleCnt="5"/>
      <dgm:spPr/>
    </dgm:pt>
    <dgm:pt modelId="{CB4A4EB2-2795-40D8-BBA7-5D1A208A6B23}" type="pres">
      <dgm:prSet presAssocID="{96383A62-AFF0-47E6-BCE3-57F4A0435652}" presName="connectorText" presStyleLbl="sibTrans2D1" presStyleIdx="0" presStyleCnt="5"/>
      <dgm:spPr/>
    </dgm:pt>
    <dgm:pt modelId="{C5FE7520-75F3-4C18-92F7-5D02A9C572E6}" type="pres">
      <dgm:prSet presAssocID="{3FE4D43C-AADF-4C85-B5F5-B1E2A800E684}" presName="node" presStyleLbl="node1" presStyleIdx="0" presStyleCnt="5">
        <dgm:presLayoutVars>
          <dgm:bulletEnabled val="1"/>
        </dgm:presLayoutVars>
      </dgm:prSet>
      <dgm:spPr/>
    </dgm:pt>
    <dgm:pt modelId="{6BF94BD6-E944-4D34-B639-A5E35C76AF59}" type="pres">
      <dgm:prSet presAssocID="{79F43740-E9B9-40A0-AFCD-764F6E44035A}" presName="parTrans" presStyleLbl="sibTrans2D1" presStyleIdx="1" presStyleCnt="5"/>
      <dgm:spPr/>
    </dgm:pt>
    <dgm:pt modelId="{EFDE68AF-8078-459E-AC17-2EE41F12CD04}" type="pres">
      <dgm:prSet presAssocID="{79F43740-E9B9-40A0-AFCD-764F6E44035A}" presName="connectorText" presStyleLbl="sibTrans2D1" presStyleIdx="1" presStyleCnt="5"/>
      <dgm:spPr/>
    </dgm:pt>
    <dgm:pt modelId="{F7040721-EEBE-4FD8-8310-3EF136D14515}" type="pres">
      <dgm:prSet presAssocID="{76D1B84B-B6B1-4950-9145-FD82E402A6C5}" presName="node" presStyleLbl="node1" presStyleIdx="1" presStyleCnt="5">
        <dgm:presLayoutVars>
          <dgm:bulletEnabled val="1"/>
        </dgm:presLayoutVars>
      </dgm:prSet>
      <dgm:spPr/>
    </dgm:pt>
    <dgm:pt modelId="{79A70A81-EA89-4FB6-A115-ACA2C6EB0E1D}" type="pres">
      <dgm:prSet presAssocID="{FCB085D9-F679-4A6D-A286-80C043FFE979}" presName="parTrans" presStyleLbl="sibTrans2D1" presStyleIdx="2" presStyleCnt="5"/>
      <dgm:spPr/>
    </dgm:pt>
    <dgm:pt modelId="{BBEE983A-699F-4714-AA3C-D9583F510E1D}" type="pres">
      <dgm:prSet presAssocID="{FCB085D9-F679-4A6D-A286-80C043FFE979}" presName="connectorText" presStyleLbl="sibTrans2D1" presStyleIdx="2" presStyleCnt="5"/>
      <dgm:spPr/>
    </dgm:pt>
    <dgm:pt modelId="{167DB117-BF5B-4A41-9DD3-27EE3B412A51}" type="pres">
      <dgm:prSet presAssocID="{C462D821-5C24-414C-BF41-9270902DA80D}" presName="node" presStyleLbl="node1" presStyleIdx="2" presStyleCnt="5">
        <dgm:presLayoutVars>
          <dgm:bulletEnabled val="1"/>
        </dgm:presLayoutVars>
      </dgm:prSet>
      <dgm:spPr/>
    </dgm:pt>
    <dgm:pt modelId="{7AB955D2-B12F-4703-906D-24283258237E}" type="pres">
      <dgm:prSet presAssocID="{CA332302-A506-4389-BC9A-56C4978631C6}" presName="parTrans" presStyleLbl="sibTrans2D1" presStyleIdx="3" presStyleCnt="5"/>
      <dgm:spPr/>
    </dgm:pt>
    <dgm:pt modelId="{5ED72E16-BDB6-4FFF-98F2-7A545B4A7DBC}" type="pres">
      <dgm:prSet presAssocID="{CA332302-A506-4389-BC9A-56C4978631C6}" presName="connectorText" presStyleLbl="sibTrans2D1" presStyleIdx="3" presStyleCnt="5"/>
      <dgm:spPr/>
    </dgm:pt>
    <dgm:pt modelId="{003A0A9B-E88D-4D6E-A80D-6E76CC226D9F}" type="pres">
      <dgm:prSet presAssocID="{56D86F60-1827-4698-9DDB-180B98EAD403}" presName="node" presStyleLbl="node1" presStyleIdx="3" presStyleCnt="5">
        <dgm:presLayoutVars>
          <dgm:bulletEnabled val="1"/>
        </dgm:presLayoutVars>
      </dgm:prSet>
      <dgm:spPr/>
    </dgm:pt>
    <dgm:pt modelId="{466A0B11-7102-438C-91BA-40B4626830FE}" type="pres">
      <dgm:prSet presAssocID="{95F3BF84-3C07-4333-AE02-749DD381714D}" presName="parTrans" presStyleLbl="sibTrans2D1" presStyleIdx="4" presStyleCnt="5"/>
      <dgm:spPr/>
    </dgm:pt>
    <dgm:pt modelId="{E2E8BB86-551C-4D6F-BC79-822F4A5CE76A}" type="pres">
      <dgm:prSet presAssocID="{95F3BF84-3C07-4333-AE02-749DD381714D}" presName="connectorText" presStyleLbl="sibTrans2D1" presStyleIdx="4" presStyleCnt="5"/>
      <dgm:spPr/>
    </dgm:pt>
    <dgm:pt modelId="{810B330F-320D-4A1F-93D4-04CF302EFE6D}" type="pres">
      <dgm:prSet presAssocID="{52E14327-0F37-44B0-ABCF-2EB5ED1BF8AF}" presName="node" presStyleLbl="node1" presStyleIdx="4" presStyleCnt="5">
        <dgm:presLayoutVars>
          <dgm:bulletEnabled val="1"/>
        </dgm:presLayoutVars>
      </dgm:prSet>
      <dgm:spPr/>
    </dgm:pt>
  </dgm:ptLst>
  <dgm:cxnLst>
    <dgm:cxn modelId="{4193B60C-D4EB-456C-A340-B8817675ED77}" type="presOf" srcId="{76D1B84B-B6B1-4950-9145-FD82E402A6C5}" destId="{F7040721-EEBE-4FD8-8310-3EF136D14515}" srcOrd="0" destOrd="0" presId="urn:microsoft.com/office/officeart/2005/8/layout/radial5"/>
    <dgm:cxn modelId="{75B9EB15-1259-4B8A-B55A-619C57802C62}" type="presOf" srcId="{52E14327-0F37-44B0-ABCF-2EB5ED1BF8AF}" destId="{810B330F-320D-4A1F-93D4-04CF302EFE6D}" srcOrd="0" destOrd="0" presId="urn:microsoft.com/office/officeart/2005/8/layout/radial5"/>
    <dgm:cxn modelId="{BFAAE822-2177-41B9-BBA3-8598F6427E3B}" type="presOf" srcId="{FCB085D9-F679-4A6D-A286-80C043FFE979}" destId="{79A70A81-EA89-4FB6-A115-ACA2C6EB0E1D}" srcOrd="0" destOrd="0" presId="urn:microsoft.com/office/officeart/2005/8/layout/radial5"/>
    <dgm:cxn modelId="{3C107928-F74B-451B-B602-7204785DE6DA}" type="presOf" srcId="{79F43740-E9B9-40A0-AFCD-764F6E44035A}" destId="{6BF94BD6-E944-4D34-B639-A5E35C76AF59}" srcOrd="0" destOrd="0" presId="urn:microsoft.com/office/officeart/2005/8/layout/radial5"/>
    <dgm:cxn modelId="{6A5A8C39-4D87-4071-B3F9-070C03C6B0E2}" type="presOf" srcId="{3FE4D43C-AADF-4C85-B5F5-B1E2A800E684}" destId="{C5FE7520-75F3-4C18-92F7-5D02A9C572E6}" srcOrd="0" destOrd="0" presId="urn:microsoft.com/office/officeart/2005/8/layout/radial5"/>
    <dgm:cxn modelId="{DE90E53E-4F5F-4888-9D1F-650BCF05A7EA}" type="presOf" srcId="{C462D821-5C24-414C-BF41-9270902DA80D}" destId="{167DB117-BF5B-4A41-9DD3-27EE3B412A51}" srcOrd="0" destOrd="0" presId="urn:microsoft.com/office/officeart/2005/8/layout/radial5"/>
    <dgm:cxn modelId="{B83E0A44-0D3F-4B0B-8DD5-920F4876E250}" srcId="{62550067-D399-4683-8B71-97654D448FA4}" destId="{51A5D6D6-538D-4293-8A52-27DE1759F487}" srcOrd="0" destOrd="0" parTransId="{AE7F44A3-0A61-44DE-BFF3-06BD974E4DBB}" sibTransId="{175C0A6B-FD98-4C6E-A7CA-9A483A6D5167}"/>
    <dgm:cxn modelId="{F0B78B4A-9B06-442F-A1C5-14B95CB8E77E}" srcId="{51A5D6D6-538D-4293-8A52-27DE1759F487}" destId="{3FE4D43C-AADF-4C85-B5F5-B1E2A800E684}" srcOrd="0" destOrd="0" parTransId="{96383A62-AFF0-47E6-BCE3-57F4A0435652}" sibTransId="{401B04AC-C09A-4D62-8627-60B04B0DC59A}"/>
    <dgm:cxn modelId="{9A62914B-049F-4E57-88E8-990AFBEFD56E}" type="presOf" srcId="{56D86F60-1827-4698-9DDB-180B98EAD403}" destId="{003A0A9B-E88D-4D6E-A80D-6E76CC226D9F}" srcOrd="0" destOrd="0" presId="urn:microsoft.com/office/officeart/2005/8/layout/radial5"/>
    <dgm:cxn modelId="{1CF65F53-7AF2-44F6-B8F9-991C080BE217}" type="presOf" srcId="{51A5D6D6-538D-4293-8A52-27DE1759F487}" destId="{3DB115CD-0C76-4C6F-8DDB-93C0A4BF1C54}" srcOrd="0" destOrd="0" presId="urn:microsoft.com/office/officeart/2005/8/layout/radial5"/>
    <dgm:cxn modelId="{AE62C377-4203-4236-8518-9314A1B03CEF}" type="presOf" srcId="{95F3BF84-3C07-4333-AE02-749DD381714D}" destId="{466A0B11-7102-438C-91BA-40B4626830FE}" srcOrd="0" destOrd="0" presId="urn:microsoft.com/office/officeart/2005/8/layout/radial5"/>
    <dgm:cxn modelId="{2E8DBD58-6FF0-4F63-B771-E84B81D7F506}" type="presOf" srcId="{96383A62-AFF0-47E6-BCE3-57F4A0435652}" destId="{CB4A4EB2-2795-40D8-BBA7-5D1A208A6B23}" srcOrd="1" destOrd="0" presId="urn:microsoft.com/office/officeart/2005/8/layout/radial5"/>
    <dgm:cxn modelId="{013D3D86-8DDE-496A-A7BC-8B9A87DEB4B1}" srcId="{51A5D6D6-538D-4293-8A52-27DE1759F487}" destId="{52E14327-0F37-44B0-ABCF-2EB5ED1BF8AF}" srcOrd="4" destOrd="0" parTransId="{95F3BF84-3C07-4333-AE02-749DD381714D}" sibTransId="{86F052FC-D28A-4B98-85A5-E913FABBEC74}"/>
    <dgm:cxn modelId="{12345C95-47A9-4C81-A6C4-EE92D63BE2B0}" type="presOf" srcId="{CA332302-A506-4389-BC9A-56C4978631C6}" destId="{7AB955D2-B12F-4703-906D-24283258237E}" srcOrd="0" destOrd="0" presId="urn:microsoft.com/office/officeart/2005/8/layout/radial5"/>
    <dgm:cxn modelId="{4CE31E9A-0078-417D-B860-4ED6831471A1}" type="presOf" srcId="{FCB085D9-F679-4A6D-A286-80C043FFE979}" destId="{BBEE983A-699F-4714-AA3C-D9583F510E1D}" srcOrd="1" destOrd="0" presId="urn:microsoft.com/office/officeart/2005/8/layout/radial5"/>
    <dgm:cxn modelId="{167716A5-3676-4992-96E7-C49F9FAA60E5}" srcId="{51A5D6D6-538D-4293-8A52-27DE1759F487}" destId="{56D86F60-1827-4698-9DDB-180B98EAD403}" srcOrd="3" destOrd="0" parTransId="{CA332302-A506-4389-BC9A-56C4978631C6}" sibTransId="{321CC5BD-A8EB-47B0-9507-1C15AA000B30}"/>
    <dgm:cxn modelId="{4CE124AA-55EE-4819-B83B-CCC70792A267}" srcId="{51A5D6D6-538D-4293-8A52-27DE1759F487}" destId="{C462D821-5C24-414C-BF41-9270902DA80D}" srcOrd="2" destOrd="0" parTransId="{FCB085D9-F679-4A6D-A286-80C043FFE979}" sibTransId="{BC13EAB4-8D69-4C1B-9F31-6A96F524F40E}"/>
    <dgm:cxn modelId="{0A8837AE-5F52-43B5-8535-A0C31CB0AA7D}" srcId="{51A5D6D6-538D-4293-8A52-27DE1759F487}" destId="{76D1B84B-B6B1-4950-9145-FD82E402A6C5}" srcOrd="1" destOrd="0" parTransId="{79F43740-E9B9-40A0-AFCD-764F6E44035A}" sibTransId="{40B73D5C-6C54-4E92-994A-D025D50BABF7}"/>
    <dgm:cxn modelId="{638A13B3-44E1-4815-80FF-8D9F42843BD4}" type="presOf" srcId="{96383A62-AFF0-47E6-BCE3-57F4A0435652}" destId="{93C40E8A-4874-463C-A832-4AFD074AD0D1}" srcOrd="0" destOrd="0" presId="urn:microsoft.com/office/officeart/2005/8/layout/radial5"/>
    <dgm:cxn modelId="{9E6AFFB9-95D1-4F01-8328-081782AE3F47}" type="presOf" srcId="{79F43740-E9B9-40A0-AFCD-764F6E44035A}" destId="{EFDE68AF-8078-459E-AC17-2EE41F12CD04}" srcOrd="1" destOrd="0" presId="urn:microsoft.com/office/officeart/2005/8/layout/radial5"/>
    <dgm:cxn modelId="{9CC14DBC-EE5D-4E22-A2E4-F94F518A4E99}" type="presOf" srcId="{95F3BF84-3C07-4333-AE02-749DD381714D}" destId="{E2E8BB86-551C-4D6F-BC79-822F4A5CE76A}" srcOrd="1" destOrd="0" presId="urn:microsoft.com/office/officeart/2005/8/layout/radial5"/>
    <dgm:cxn modelId="{0EE0ABC4-FA80-42C4-B58A-B1DB9C998CB9}" type="presOf" srcId="{62550067-D399-4683-8B71-97654D448FA4}" destId="{21DF2141-8A51-4271-BB2E-61ADF3408565}" srcOrd="0" destOrd="0" presId="urn:microsoft.com/office/officeart/2005/8/layout/radial5"/>
    <dgm:cxn modelId="{2DD5D0CD-8765-4A97-AEAB-B26BBCC8068F}" type="presOf" srcId="{CA332302-A506-4389-BC9A-56C4978631C6}" destId="{5ED72E16-BDB6-4FFF-98F2-7A545B4A7DBC}" srcOrd="1" destOrd="0" presId="urn:microsoft.com/office/officeart/2005/8/layout/radial5"/>
    <dgm:cxn modelId="{26C68158-71A1-428D-B486-DDF7E1EDE88F}" type="presParOf" srcId="{21DF2141-8A51-4271-BB2E-61ADF3408565}" destId="{3DB115CD-0C76-4C6F-8DDB-93C0A4BF1C54}" srcOrd="0" destOrd="0" presId="urn:microsoft.com/office/officeart/2005/8/layout/radial5"/>
    <dgm:cxn modelId="{5B1F12CA-F5BD-4AA2-AC47-9A39B040195D}" type="presParOf" srcId="{21DF2141-8A51-4271-BB2E-61ADF3408565}" destId="{93C40E8A-4874-463C-A832-4AFD074AD0D1}" srcOrd="1" destOrd="0" presId="urn:microsoft.com/office/officeart/2005/8/layout/radial5"/>
    <dgm:cxn modelId="{1D171DD4-C31E-4F14-A792-3A422C62D12D}" type="presParOf" srcId="{93C40E8A-4874-463C-A832-4AFD074AD0D1}" destId="{CB4A4EB2-2795-40D8-BBA7-5D1A208A6B23}" srcOrd="0" destOrd="0" presId="urn:microsoft.com/office/officeart/2005/8/layout/radial5"/>
    <dgm:cxn modelId="{1C886E93-BD68-4A7A-8C7B-6BBC31B7D1B2}" type="presParOf" srcId="{21DF2141-8A51-4271-BB2E-61ADF3408565}" destId="{C5FE7520-75F3-4C18-92F7-5D02A9C572E6}" srcOrd="2" destOrd="0" presId="urn:microsoft.com/office/officeart/2005/8/layout/radial5"/>
    <dgm:cxn modelId="{8715406F-3B7E-45C3-8C57-2286BE2F4EF7}" type="presParOf" srcId="{21DF2141-8A51-4271-BB2E-61ADF3408565}" destId="{6BF94BD6-E944-4D34-B639-A5E35C76AF59}" srcOrd="3" destOrd="0" presId="urn:microsoft.com/office/officeart/2005/8/layout/radial5"/>
    <dgm:cxn modelId="{E5D106B3-B0D7-4938-8363-02003D5287FD}" type="presParOf" srcId="{6BF94BD6-E944-4D34-B639-A5E35C76AF59}" destId="{EFDE68AF-8078-459E-AC17-2EE41F12CD04}" srcOrd="0" destOrd="0" presId="urn:microsoft.com/office/officeart/2005/8/layout/radial5"/>
    <dgm:cxn modelId="{F29277A6-6E3A-43D1-BB06-B1DA0B7616DF}" type="presParOf" srcId="{21DF2141-8A51-4271-BB2E-61ADF3408565}" destId="{F7040721-EEBE-4FD8-8310-3EF136D14515}" srcOrd="4" destOrd="0" presId="urn:microsoft.com/office/officeart/2005/8/layout/radial5"/>
    <dgm:cxn modelId="{926454B8-ED7E-47FE-A281-8EBBD2295E28}" type="presParOf" srcId="{21DF2141-8A51-4271-BB2E-61ADF3408565}" destId="{79A70A81-EA89-4FB6-A115-ACA2C6EB0E1D}" srcOrd="5" destOrd="0" presId="urn:microsoft.com/office/officeart/2005/8/layout/radial5"/>
    <dgm:cxn modelId="{0B2CE468-8E11-44BC-93DB-74994F2CA83B}" type="presParOf" srcId="{79A70A81-EA89-4FB6-A115-ACA2C6EB0E1D}" destId="{BBEE983A-699F-4714-AA3C-D9583F510E1D}" srcOrd="0" destOrd="0" presId="urn:microsoft.com/office/officeart/2005/8/layout/radial5"/>
    <dgm:cxn modelId="{BD4A62FE-C0CB-42ED-8CF3-F66C4550E7B7}" type="presParOf" srcId="{21DF2141-8A51-4271-BB2E-61ADF3408565}" destId="{167DB117-BF5B-4A41-9DD3-27EE3B412A51}" srcOrd="6" destOrd="0" presId="urn:microsoft.com/office/officeart/2005/8/layout/radial5"/>
    <dgm:cxn modelId="{8D2931B6-0FDA-4034-8059-BC3D9019D412}" type="presParOf" srcId="{21DF2141-8A51-4271-BB2E-61ADF3408565}" destId="{7AB955D2-B12F-4703-906D-24283258237E}" srcOrd="7" destOrd="0" presId="urn:microsoft.com/office/officeart/2005/8/layout/radial5"/>
    <dgm:cxn modelId="{42010860-8D30-44B5-84AF-E4E38DB65992}" type="presParOf" srcId="{7AB955D2-B12F-4703-906D-24283258237E}" destId="{5ED72E16-BDB6-4FFF-98F2-7A545B4A7DBC}" srcOrd="0" destOrd="0" presId="urn:microsoft.com/office/officeart/2005/8/layout/radial5"/>
    <dgm:cxn modelId="{F7130BB8-8591-45FF-AD28-5C74C48D1819}" type="presParOf" srcId="{21DF2141-8A51-4271-BB2E-61ADF3408565}" destId="{003A0A9B-E88D-4D6E-A80D-6E76CC226D9F}" srcOrd="8" destOrd="0" presId="urn:microsoft.com/office/officeart/2005/8/layout/radial5"/>
    <dgm:cxn modelId="{D7283FA2-F9DB-4C5F-9380-F19B8301C83A}" type="presParOf" srcId="{21DF2141-8A51-4271-BB2E-61ADF3408565}" destId="{466A0B11-7102-438C-91BA-40B4626830FE}" srcOrd="9" destOrd="0" presId="urn:microsoft.com/office/officeart/2005/8/layout/radial5"/>
    <dgm:cxn modelId="{55C63E7C-E0D2-4821-9BB4-443F21611F6C}" type="presParOf" srcId="{466A0B11-7102-438C-91BA-40B4626830FE}" destId="{E2E8BB86-551C-4D6F-BC79-822F4A5CE76A}" srcOrd="0" destOrd="0" presId="urn:microsoft.com/office/officeart/2005/8/layout/radial5"/>
    <dgm:cxn modelId="{DF458A70-4270-4F42-B1CB-63E6DBFA2845}" type="presParOf" srcId="{21DF2141-8A51-4271-BB2E-61ADF3408565}" destId="{810B330F-320D-4A1F-93D4-04CF302EFE6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87274-AC6B-4400-B089-A7CB5436E6E2}">
      <dsp:nvSpPr>
        <dsp:cNvPr id="0" name=""/>
        <dsp:cNvSpPr/>
      </dsp:nvSpPr>
      <dsp:spPr>
        <a:xfrm>
          <a:off x="4043190" y="142315"/>
          <a:ext cx="4651523" cy="17080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  <a:p>
          <a:pPr marL="3600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/>
            <a:t>Collecting and </a:t>
          </a:r>
          <a:r>
            <a:rPr lang="en-US" sz="1400" kern="1200" dirty="0" err="1"/>
            <a:t>analysing</a:t>
          </a:r>
          <a:r>
            <a:rPr lang="en-US" sz="1400" kern="1200" dirty="0"/>
            <a:t> the issues affecting the </a:t>
          </a:r>
          <a:r>
            <a:rPr lang="en-US" sz="1400" b="1" kern="1200" dirty="0"/>
            <a:t>social sustainability </a:t>
          </a:r>
          <a:r>
            <a:rPr lang="en-US" sz="1400" kern="1200" dirty="0"/>
            <a:t>of the application of a NBS in Venice Lagoon watershed. </a:t>
          </a:r>
          <a:endParaRPr lang="en-GB" sz="1400" kern="1200" dirty="0"/>
        </a:p>
      </dsp:txBody>
      <dsp:txXfrm>
        <a:off x="4043190" y="355816"/>
        <a:ext cx="4011020" cy="1281006"/>
      </dsp:txXfrm>
    </dsp:sp>
    <dsp:sp modelId="{667AC0BB-93B2-43C7-B9F2-2E97A5F448BE}">
      <dsp:nvSpPr>
        <dsp:cNvPr id="0" name=""/>
        <dsp:cNvSpPr/>
      </dsp:nvSpPr>
      <dsp:spPr>
        <a:xfrm>
          <a:off x="298777" y="3761"/>
          <a:ext cx="3499385" cy="170800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General Objective </a:t>
          </a:r>
          <a:endParaRPr lang="en-GB" sz="3600" kern="1200" dirty="0"/>
        </a:p>
      </dsp:txBody>
      <dsp:txXfrm>
        <a:off x="382155" y="87139"/>
        <a:ext cx="3332629" cy="1541252"/>
      </dsp:txXfrm>
    </dsp:sp>
    <dsp:sp modelId="{4B99B9C9-612D-441F-A317-CB10256EDC1A}">
      <dsp:nvSpPr>
        <dsp:cNvPr id="0" name=""/>
        <dsp:cNvSpPr/>
      </dsp:nvSpPr>
      <dsp:spPr>
        <a:xfrm>
          <a:off x="4091834" y="1886332"/>
          <a:ext cx="4656629" cy="32577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GB" sz="1700" kern="1200" dirty="0"/>
        </a:p>
        <a:p>
          <a:pPr marL="3600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/>
            <a:t>Study the main relations among </a:t>
          </a:r>
          <a:r>
            <a:rPr lang="en-US" sz="1400" b="1" kern="1200" dirty="0"/>
            <a:t>relevant stakeholders </a:t>
          </a:r>
          <a:r>
            <a:rPr lang="en-US" sz="1400" kern="1200" dirty="0"/>
            <a:t>and their </a:t>
          </a:r>
          <a:r>
            <a:rPr lang="en-US" sz="1400" b="1" kern="1200" dirty="0"/>
            <a:t>perceptions about NBS</a:t>
          </a:r>
          <a:endParaRPr lang="en-GB" sz="1400" kern="1200" dirty="0"/>
        </a:p>
        <a:p>
          <a:pPr marL="3600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GB" sz="1400" kern="1200" dirty="0"/>
        </a:p>
        <a:p>
          <a:pPr marL="3600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Explore the </a:t>
          </a:r>
          <a:r>
            <a:rPr lang="en-US" sz="1400" b="1" kern="1200" dirty="0"/>
            <a:t>main issues affecting social sustainability </a:t>
          </a:r>
          <a:r>
            <a:rPr lang="en-US" sz="1400" kern="1200" dirty="0"/>
            <a:t>of the study area</a:t>
          </a:r>
          <a:endParaRPr lang="en-GB" sz="1400" kern="1200" dirty="0"/>
        </a:p>
        <a:p>
          <a:pPr marL="3600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Identify and evaluate the capacity of the case as local development </a:t>
          </a:r>
          <a:r>
            <a:rPr lang="en-US" sz="1400" b="1" kern="1200" dirty="0"/>
            <a:t>success model</a:t>
          </a:r>
          <a:endParaRPr lang="en-GB" sz="1400" kern="1200" dirty="0"/>
        </a:p>
      </dsp:txBody>
      <dsp:txXfrm>
        <a:off x="4091834" y="2293555"/>
        <a:ext cx="3434959" cy="2443341"/>
      </dsp:txXfrm>
    </dsp:sp>
    <dsp:sp modelId="{479FC5DF-0CF2-4E8A-A6D6-8EC9C024392D}">
      <dsp:nvSpPr>
        <dsp:cNvPr id="0" name=""/>
        <dsp:cNvSpPr/>
      </dsp:nvSpPr>
      <dsp:spPr>
        <a:xfrm>
          <a:off x="297933" y="2238622"/>
          <a:ext cx="3495968" cy="2545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Specific Objectives</a:t>
          </a:r>
          <a:endParaRPr lang="en-GB" sz="3600" kern="1200" dirty="0"/>
        </a:p>
      </dsp:txBody>
      <dsp:txXfrm>
        <a:off x="422203" y="2362892"/>
        <a:ext cx="3247428" cy="2297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115CD-0C76-4C6F-8DDB-93C0A4BF1C54}">
      <dsp:nvSpPr>
        <dsp:cNvPr id="0" name=""/>
        <dsp:cNvSpPr/>
      </dsp:nvSpPr>
      <dsp:spPr>
        <a:xfrm>
          <a:off x="2702040" y="1611402"/>
          <a:ext cx="1148647" cy="11486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BENEFITS</a:t>
          </a:r>
        </a:p>
      </dsp:txBody>
      <dsp:txXfrm>
        <a:off x="2870255" y="1779617"/>
        <a:ext cx="812217" cy="812217"/>
      </dsp:txXfrm>
    </dsp:sp>
    <dsp:sp modelId="{93C40E8A-4874-463C-A832-4AFD074AD0D1}">
      <dsp:nvSpPr>
        <dsp:cNvPr id="0" name=""/>
        <dsp:cNvSpPr/>
      </dsp:nvSpPr>
      <dsp:spPr>
        <a:xfrm rot="16200000">
          <a:off x="3154148" y="1192455"/>
          <a:ext cx="244430" cy="39054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190813" y="1307228"/>
        <a:ext cx="171101" cy="234324"/>
      </dsp:txXfrm>
    </dsp:sp>
    <dsp:sp modelId="{C5FE7520-75F3-4C18-92F7-5D02A9C572E6}">
      <dsp:nvSpPr>
        <dsp:cNvPr id="0" name=""/>
        <dsp:cNvSpPr/>
      </dsp:nvSpPr>
      <dsp:spPr>
        <a:xfrm>
          <a:off x="2702040" y="1566"/>
          <a:ext cx="1148647" cy="114864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Improved water quality</a:t>
          </a:r>
        </a:p>
      </dsp:txBody>
      <dsp:txXfrm>
        <a:off x="2870255" y="169781"/>
        <a:ext cx="812217" cy="812217"/>
      </dsp:txXfrm>
    </dsp:sp>
    <dsp:sp modelId="{6BF94BD6-E944-4D34-B639-A5E35C76AF59}">
      <dsp:nvSpPr>
        <dsp:cNvPr id="0" name=""/>
        <dsp:cNvSpPr/>
      </dsp:nvSpPr>
      <dsp:spPr>
        <a:xfrm rot="20520000">
          <a:off x="3913092" y="1743860"/>
          <a:ext cx="244430" cy="3905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914886" y="1833298"/>
        <a:ext cx="171101" cy="234324"/>
      </dsp:txXfrm>
    </dsp:sp>
    <dsp:sp modelId="{F7040721-EEBE-4FD8-8310-3EF136D14515}">
      <dsp:nvSpPr>
        <dsp:cNvPr id="0" name=""/>
        <dsp:cNvSpPr/>
      </dsp:nvSpPr>
      <dsp:spPr>
        <a:xfrm>
          <a:off x="4233085" y="1113935"/>
          <a:ext cx="1148647" cy="1148647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Biodiversity</a:t>
          </a:r>
        </a:p>
      </dsp:txBody>
      <dsp:txXfrm>
        <a:off x="4401300" y="1282150"/>
        <a:ext cx="812217" cy="812217"/>
      </dsp:txXfrm>
    </dsp:sp>
    <dsp:sp modelId="{79A70A81-EA89-4FB6-A115-ACA2C6EB0E1D}">
      <dsp:nvSpPr>
        <dsp:cNvPr id="0" name=""/>
        <dsp:cNvSpPr/>
      </dsp:nvSpPr>
      <dsp:spPr>
        <a:xfrm rot="3240000">
          <a:off x="3623201" y="2636051"/>
          <a:ext cx="244430" cy="39054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638315" y="2684497"/>
        <a:ext cx="171101" cy="234324"/>
      </dsp:txXfrm>
    </dsp:sp>
    <dsp:sp modelId="{167DB117-BF5B-4A41-9DD3-27EE3B412A51}">
      <dsp:nvSpPr>
        <dsp:cNvPr id="0" name=""/>
        <dsp:cNvSpPr/>
      </dsp:nvSpPr>
      <dsp:spPr>
        <a:xfrm>
          <a:off x="3648278" y="2913786"/>
          <a:ext cx="1148647" cy="114864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Recreation and health</a:t>
          </a:r>
        </a:p>
      </dsp:txBody>
      <dsp:txXfrm>
        <a:off x="3816493" y="3082001"/>
        <a:ext cx="812217" cy="812217"/>
      </dsp:txXfrm>
    </dsp:sp>
    <dsp:sp modelId="{7AB955D2-B12F-4703-906D-24283258237E}">
      <dsp:nvSpPr>
        <dsp:cNvPr id="0" name=""/>
        <dsp:cNvSpPr/>
      </dsp:nvSpPr>
      <dsp:spPr>
        <a:xfrm rot="7560000">
          <a:off x="2685096" y="2636051"/>
          <a:ext cx="244430" cy="390540"/>
        </a:xfrm>
        <a:prstGeom prst="rightArrow">
          <a:avLst>
            <a:gd name="adj1" fmla="val 60000"/>
            <a:gd name="adj2" fmla="val 50000"/>
          </a:avLst>
        </a:prstGeom>
        <a:solidFill>
          <a:srgbClr val="6C76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2743311" y="2684497"/>
        <a:ext cx="171101" cy="234324"/>
      </dsp:txXfrm>
    </dsp:sp>
    <dsp:sp modelId="{003A0A9B-E88D-4D6E-A80D-6E76CC226D9F}">
      <dsp:nvSpPr>
        <dsp:cNvPr id="0" name=""/>
        <dsp:cNvSpPr/>
      </dsp:nvSpPr>
      <dsp:spPr>
        <a:xfrm>
          <a:off x="1755802" y="2913786"/>
          <a:ext cx="1148647" cy="1148647"/>
        </a:xfrm>
        <a:prstGeom prst="ellipse">
          <a:avLst/>
        </a:prstGeom>
        <a:solidFill>
          <a:srgbClr val="6C76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Education</a:t>
          </a:r>
        </a:p>
      </dsp:txBody>
      <dsp:txXfrm>
        <a:off x="1924017" y="3082001"/>
        <a:ext cx="812217" cy="812217"/>
      </dsp:txXfrm>
    </dsp:sp>
    <dsp:sp modelId="{466A0B11-7102-438C-91BA-40B4626830FE}">
      <dsp:nvSpPr>
        <dsp:cNvPr id="0" name=""/>
        <dsp:cNvSpPr/>
      </dsp:nvSpPr>
      <dsp:spPr>
        <a:xfrm rot="11880000">
          <a:off x="2395205" y="1743860"/>
          <a:ext cx="244430" cy="39054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2466740" y="1833298"/>
        <a:ext cx="171101" cy="234324"/>
      </dsp:txXfrm>
    </dsp:sp>
    <dsp:sp modelId="{810B330F-320D-4A1F-93D4-04CF302EFE6D}">
      <dsp:nvSpPr>
        <dsp:cNvPr id="0" name=""/>
        <dsp:cNvSpPr/>
      </dsp:nvSpPr>
      <dsp:spPr>
        <a:xfrm>
          <a:off x="1170995" y="1113935"/>
          <a:ext cx="1148647" cy="114864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Flooding Risk</a:t>
          </a:r>
        </a:p>
      </dsp:txBody>
      <dsp:txXfrm>
        <a:off x="1339210" y="1282150"/>
        <a:ext cx="812217" cy="812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53527-A133-424E-922F-7E75E4F5E0F1}" type="datetimeFigureOut">
              <a:rPr lang="en-GB" smtClean="0"/>
              <a:pPr/>
              <a:t>14/04/2021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20611-0108-49D7-B014-8B01C53E86E7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iridra.com" TargetMode="External"/><Relationship Id="rId5" Type="http://schemas.openxmlformats.org/officeDocument/2006/relationships/hyperlink" Target="http://www.iridra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dr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info@iridra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2875620"/>
            <a:ext cx="9144000" cy="2412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uppo 7"/>
          <p:cNvGrpSpPr/>
          <p:nvPr/>
        </p:nvGrpSpPr>
        <p:grpSpPr>
          <a:xfrm>
            <a:off x="395536" y="2457392"/>
            <a:ext cx="3888432" cy="2699800"/>
            <a:chOff x="1260016" y="4221336"/>
            <a:chExt cx="3420000" cy="219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Immagine 5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293096"/>
              <a:ext cx="3275693" cy="2060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ornice 6"/>
            <p:cNvSpPr>
              <a:spLocks/>
            </p:cNvSpPr>
            <p:nvPr/>
          </p:nvSpPr>
          <p:spPr>
            <a:xfrm>
              <a:off x="1260016" y="4221336"/>
              <a:ext cx="3420000" cy="2196000"/>
            </a:xfrm>
            <a:prstGeom prst="frame">
              <a:avLst>
                <a:gd name="adj1" fmla="val 33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4121696" y="3023618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it-IT" sz="3200" b="1" dirty="0" err="1">
                <a:latin typeface="Calibri" pitchFamily="34" charset="0"/>
                <a:cs typeface="Arial" pitchFamily="34" charset="0"/>
              </a:rPr>
              <a:t>Lot</a:t>
            </a:r>
            <a:r>
              <a:rPr lang="it-IT" sz="3200" b="1" dirty="0">
                <a:latin typeface="Calibri" pitchFamily="34" charset="0"/>
                <a:cs typeface="Arial" pitchFamily="34" charset="0"/>
              </a:rPr>
              <a:t> 5</a:t>
            </a:r>
          </a:p>
          <a:p>
            <a:pPr lvl="0" algn="ctr" fontAlgn="base">
              <a:spcBef>
                <a:spcPct val="0"/>
              </a:spcBef>
            </a:pPr>
            <a:r>
              <a:rPr lang="it-IT" sz="2400" b="1" dirty="0">
                <a:latin typeface="Calibri" pitchFamily="34" charset="0"/>
                <a:cs typeface="Arial" pitchFamily="34" charset="0"/>
              </a:rPr>
              <a:t>LDP in a Continental Environment</a:t>
            </a:r>
            <a:r>
              <a:rPr lang="it-IT" sz="2400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2400" b="1" dirty="0" err="1">
                <a:latin typeface="Calibri" pitchFamily="34" charset="0"/>
                <a:cs typeface="Arial" pitchFamily="34" charset="0"/>
              </a:rPr>
              <a:t>Feasibility</a:t>
            </a:r>
            <a:r>
              <a:rPr lang="it-IT" sz="2400" b="1" dirty="0">
                <a:latin typeface="Calibri" pitchFamily="34" charset="0"/>
                <a:cs typeface="Arial" pitchFamily="34" charset="0"/>
              </a:rPr>
              <a:t> Study</a:t>
            </a:r>
            <a:endParaRPr lang="en-GB" sz="2400" dirty="0"/>
          </a:p>
        </p:txBody>
      </p:sp>
      <p:sp>
        <p:nvSpPr>
          <p:cNvPr id="11" name="Rettangolo 10"/>
          <p:cNvSpPr/>
          <p:nvPr/>
        </p:nvSpPr>
        <p:spPr>
          <a:xfrm>
            <a:off x="107504" y="35208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NATURE-BASED SOLUTIONS</a:t>
            </a:r>
          </a:p>
          <a:p>
            <a:pPr lvl="0" algn="ctr" fontAlgn="base">
              <a:spcBef>
                <a:spcPct val="0"/>
              </a:spcBef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 FOR CLIMATE CHANGE ADAPTATION </a:t>
            </a:r>
          </a:p>
          <a:p>
            <a:pPr lvl="0" algn="ctr" fontAlgn="base">
              <a:spcBef>
                <a:spcPct val="0"/>
              </a:spcBef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AND WATER POLLUTION IN AGRICULTURAL REGIONS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047097" y="4733969"/>
            <a:ext cx="3619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Dr. Fabio </a:t>
            </a:r>
            <a:r>
              <a:rPr lang="en-US" dirty="0" err="1">
                <a:solidFill>
                  <a:schemeClr val="bg1"/>
                </a:solidFill>
              </a:rPr>
              <a:t>Masi</a:t>
            </a:r>
            <a:r>
              <a:rPr lang="en-US" dirty="0">
                <a:solidFill>
                  <a:schemeClr val="bg1"/>
                </a:solidFill>
              </a:rPr>
              <a:t>        </a:t>
            </a:r>
            <a:r>
              <a:rPr lang="en-GB" dirty="0">
                <a:solidFill>
                  <a:schemeClr val="bg1"/>
                </a:solidFill>
              </a:rPr>
              <a:t>05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May 2020</a:t>
            </a:r>
          </a:p>
        </p:txBody>
      </p:sp>
      <p:pic>
        <p:nvPicPr>
          <p:cNvPr id="14" name="Immagine 13" descr="logo iridr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35441"/>
            <a:ext cx="1861704" cy="4787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FA5D98F-06B1-4A72-BE3B-2DCB72881116}"/>
              </a:ext>
            </a:extLst>
          </p:cNvPr>
          <p:cNvSpPr/>
          <p:nvPr/>
        </p:nvSpPr>
        <p:spPr>
          <a:xfrm>
            <a:off x="1331640" y="6164550"/>
            <a:ext cx="1861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www.iridra.com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</a:p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info@iridra.com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91C92C2-773A-43DD-8BFF-A311C0F8F1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7" y="6232888"/>
            <a:ext cx="782238" cy="4113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833" y="-9666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Results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95536" y="1484784"/>
            <a:ext cx="83529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Each NBS is described in terms of its design (layout, illustrative design drawings such as cross sections or sketches) </a:t>
            </a:r>
            <a:endParaRPr lang="en-GB" dirty="0"/>
          </a:p>
          <a:p>
            <a:pPr indent="-360000">
              <a:spcAft>
                <a:spcPts val="600"/>
              </a:spcAft>
            </a:pPr>
            <a:endParaRPr lang="en-US" dirty="0"/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Several monitoring campaigns on the 4 NBS have provided data on their </a:t>
            </a:r>
            <a:r>
              <a:rPr lang="en-GB" b="1" dirty="0"/>
              <a:t>removal effectiveness</a:t>
            </a:r>
            <a:r>
              <a:rPr lang="en-GB" dirty="0"/>
              <a:t>, however </a:t>
            </a:r>
            <a:r>
              <a:rPr lang="en-GB" b="1" dirty="0"/>
              <a:t>not all the same data were available </a:t>
            </a:r>
            <a:r>
              <a:rPr lang="en-GB" dirty="0"/>
              <a:t>for the 4 sites.</a:t>
            </a:r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endParaRPr lang="en-GB" dirty="0"/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Data on </a:t>
            </a:r>
            <a:r>
              <a:rPr lang="en-GB" b="1" dirty="0"/>
              <a:t>TP, TSS and glyphosate </a:t>
            </a:r>
            <a:r>
              <a:rPr lang="en-GB" dirty="0"/>
              <a:t>were missing for </a:t>
            </a:r>
            <a:r>
              <a:rPr lang="en-GB" b="1" dirty="0"/>
              <a:t>Buffer strips </a:t>
            </a:r>
            <a:r>
              <a:rPr lang="en-GB" dirty="0"/>
              <a:t>while only </a:t>
            </a:r>
            <a:r>
              <a:rPr lang="en-GB" b="1" dirty="0"/>
              <a:t>glyphosate </a:t>
            </a:r>
            <a:r>
              <a:rPr lang="en-GB" dirty="0"/>
              <a:t>was missing for the </a:t>
            </a:r>
            <a:r>
              <a:rPr lang="en-GB" b="1" dirty="0"/>
              <a:t>wetlands</a:t>
            </a:r>
            <a:r>
              <a:rPr lang="en-GB" dirty="0"/>
              <a:t>.</a:t>
            </a:r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endParaRPr lang="en-GB" dirty="0"/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/>
              <a:t>Where lacking</a:t>
            </a:r>
            <a:r>
              <a:rPr lang="en-GB" dirty="0"/>
              <a:t>, the removal effectiveness were estimated by using the</a:t>
            </a:r>
            <a:r>
              <a:rPr lang="en-GB" b="1" dirty="0"/>
              <a:t> data from the literature</a:t>
            </a:r>
            <a:r>
              <a:rPr lang="en-GB" dirty="0"/>
              <a:t>.</a:t>
            </a:r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indent="-3600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Basing on the removal capacity of the 4 studied NBS an estimation of the performances of all the 23 NBS existing on the two sub-basins has been provided </a:t>
            </a:r>
            <a:endParaRPr lang="en-GB" dirty="0"/>
          </a:p>
        </p:txBody>
      </p:sp>
      <p:pic>
        <p:nvPicPr>
          <p:cNvPr id="6" name="Immagine 5" descr="logo iridra">
            <a:extLst>
              <a:ext uri="{FF2B5EF4-FFF2-40B4-BE49-F238E27FC236}">
                <a16:creationId xmlns:a16="http://schemas.microsoft.com/office/drawing/2014/main" id="{3B22BFE1-5CBF-4EA0-BC18-D4468C873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457200" y="1349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Results</a:t>
            </a:r>
            <a:endParaRPr lang="en-GB" sz="2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19672" y="5825963"/>
            <a:ext cx="81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Table 1. </a:t>
            </a:r>
            <a:r>
              <a:rPr lang="en-GB" sz="1400" dirty="0"/>
              <a:t>The table shows the removal capacities of the NBS given in g m</a:t>
            </a:r>
            <a:r>
              <a:rPr lang="en-GB" sz="1400" baseline="30000" dirty="0"/>
              <a:t>-2</a:t>
            </a:r>
            <a:r>
              <a:rPr lang="en-GB" sz="1400" dirty="0"/>
              <a:t> y</a:t>
            </a:r>
            <a:r>
              <a:rPr lang="en-GB" sz="1400" baseline="30000" dirty="0"/>
              <a:t>-1 </a:t>
            </a:r>
            <a:r>
              <a:rPr lang="en-GB" b="1" dirty="0"/>
              <a:t>	</a:t>
            </a: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88919"/>
              </p:ext>
            </p:extLst>
          </p:nvPr>
        </p:nvGraphicFramePr>
        <p:xfrm>
          <a:off x="466491" y="1412776"/>
          <a:ext cx="8220309" cy="4339916"/>
        </p:xfrm>
        <a:graphic>
          <a:graphicData uri="http://schemas.openxmlformats.org/drawingml/2006/table">
            <a:tbl>
              <a:tblPr/>
              <a:tblGrid>
                <a:gridCol w="279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02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0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Verdana"/>
                          <a:ea typeface="Calibri"/>
                          <a:cs typeface="Times New Roman"/>
                        </a:rPr>
                        <a:t>Areal removal capacity of NBS [g m</a:t>
                      </a:r>
                      <a:r>
                        <a:rPr lang="en-GB" sz="1200" b="1" baseline="30000" dirty="0">
                          <a:latin typeface="Verdana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en-GB" sz="1200" b="1" dirty="0">
                          <a:latin typeface="Verdana"/>
                          <a:ea typeface="Calibri"/>
                          <a:cs typeface="Times New Roman"/>
                        </a:rPr>
                        <a:t> y</a:t>
                      </a:r>
                      <a:r>
                        <a:rPr lang="en-GB" sz="1200" b="1" baseline="30000" dirty="0">
                          <a:latin typeface="Verdana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GB" sz="1200" b="1" dirty="0">
                          <a:latin typeface="Verdana"/>
                          <a:ea typeface="Calibri"/>
                          <a:cs typeface="Times New Roman"/>
                        </a:rPr>
                        <a:t>]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Verdana"/>
                          <a:ea typeface="Calibri"/>
                          <a:cs typeface="Times New Roman"/>
                        </a:rPr>
                        <a:t>or percentage removal 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latin typeface="Verdana"/>
                          <a:ea typeface="Calibri"/>
                          <a:cs typeface="Times New Roman"/>
                        </a:rPr>
                        <a:t>TN</a:t>
                      </a:r>
                      <a:endParaRPr lang="it-I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latin typeface="Verdana"/>
                          <a:ea typeface="Calibri"/>
                          <a:cs typeface="Times New Roman"/>
                        </a:rPr>
                        <a:t>TP</a:t>
                      </a:r>
                      <a:endParaRPr lang="it-I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latin typeface="Verdana"/>
                          <a:ea typeface="Calibri"/>
                          <a:cs typeface="Times New Roman"/>
                        </a:rPr>
                        <a:t>SS</a:t>
                      </a:r>
                      <a:endParaRPr lang="it-I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latin typeface="Verdana"/>
                          <a:ea typeface="Calibri"/>
                          <a:cs typeface="Times New Roman"/>
                        </a:rPr>
                        <a:t>Glyphosate</a:t>
                      </a:r>
                      <a:endParaRPr lang="it-I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err="1">
                          <a:latin typeface="Verdana"/>
                          <a:ea typeface="Calibri"/>
                          <a:cs typeface="Times New Roman"/>
                        </a:rPr>
                        <a:t>Scolo</a:t>
                      </a: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latin typeface="Verdana"/>
                          <a:ea typeface="Calibri"/>
                          <a:cs typeface="Times New Roman"/>
                        </a:rPr>
                        <a:t>Rusteghin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93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7.8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644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0.81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latin typeface="Verdana"/>
                          <a:ea typeface="Calibri"/>
                          <a:cs typeface="Times New Roman"/>
                        </a:rPr>
                        <a:t>Salzano</a:t>
                      </a:r>
                      <a:endParaRPr lang="it-I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21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1.1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197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0.28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latin typeface="Verdana"/>
                          <a:ea typeface="Calibri"/>
                          <a:cs typeface="Times New Roman"/>
                        </a:rPr>
                        <a:t>Scandolara</a:t>
                      </a:r>
                      <a:endParaRPr lang="it-I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25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latin typeface="Verdana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latin typeface="Verdana"/>
                          <a:ea typeface="Calibri"/>
                          <a:cs typeface="Times New Roman"/>
                        </a:rPr>
                        <a:t>6608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0.026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latin typeface="Verdana"/>
                          <a:ea typeface="Calibri"/>
                          <a:cs typeface="Times New Roman"/>
                        </a:rPr>
                        <a:t>Nicolas site</a:t>
                      </a:r>
                      <a:endParaRPr lang="it-IT" sz="120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7.5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latin typeface="Verdana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latin typeface="Verdana"/>
                          <a:ea typeface="Calibri"/>
                          <a:cs typeface="Times New Roman"/>
                        </a:rPr>
                        <a:t>168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0.053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08">
                <a:tc gridSpan="5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Other NBS on the studied  sub-basins (Average)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45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CW for agricultural runoff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latin typeface="Verdana"/>
                          <a:ea typeface="Calibri"/>
                          <a:cs typeface="Times New Roman"/>
                        </a:rPr>
                        <a:t>57.8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4.3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450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latin typeface="Verdana"/>
                          <a:ea typeface="Calibri"/>
                          <a:cs typeface="Times New Roman"/>
                        </a:rPr>
                        <a:t>0.57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Buffer strips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10.2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2.9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6608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0.026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211059"/>
                  </a:ext>
                </a:extLst>
              </a:tr>
              <a:tr h="94143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Verdana"/>
                          <a:ea typeface="Calibri"/>
                          <a:cs typeface="Times New Roman"/>
                        </a:rPr>
                        <a:t>Wooden buffer area</a:t>
                      </a:r>
                      <a:endParaRPr lang="it-IT" sz="1200" dirty="0"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10.2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168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0.053</a:t>
                      </a:r>
                    </a:p>
                  </a:txBody>
                  <a:tcPr marL="72037" marR="72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Immagine 5" descr="logo iridra">
            <a:extLst>
              <a:ext uri="{FF2B5EF4-FFF2-40B4-BE49-F238E27FC236}">
                <a16:creationId xmlns:a16="http://schemas.microsoft.com/office/drawing/2014/main" id="{DE697175-BAB2-493F-83E2-5CB7C590D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0509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sz="4900" b="1" dirty="0"/>
              <a:t>COST ANALYSIS</a:t>
            </a:r>
            <a:endParaRPr lang="en-GB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9188" y="1231592"/>
            <a:ext cx="8445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buFont typeface="Arial" pitchFamily="34" charset="0"/>
              <a:buChar char="•"/>
            </a:pPr>
            <a:r>
              <a:rPr lang="en-GB" dirty="0"/>
              <a:t>The investment costs of the NBS have been estimated on the basis of the </a:t>
            </a:r>
            <a:r>
              <a:rPr lang="en-GB" b="1" dirty="0"/>
              <a:t>financial framework</a:t>
            </a:r>
            <a:r>
              <a:rPr lang="en-GB" dirty="0"/>
              <a:t> of the detailed design delivered for their construction year</a:t>
            </a:r>
          </a:p>
          <a:p>
            <a:pPr indent="-360000">
              <a:buFont typeface="Arial" pitchFamily="34" charset="0"/>
              <a:buChar char="•"/>
            </a:pPr>
            <a:endParaRPr lang="en-GB" dirty="0"/>
          </a:p>
          <a:p>
            <a:pPr indent="-360000">
              <a:buFont typeface="Arial" pitchFamily="34" charset="0"/>
              <a:buChar char="•"/>
            </a:pPr>
            <a:r>
              <a:rPr lang="en-GB" dirty="0"/>
              <a:t>O&amp;M have been detailed with interviews to the staff of the management Authority</a:t>
            </a:r>
          </a:p>
          <a:p>
            <a:endParaRPr lang="en-GB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71439"/>
              </p:ext>
            </p:extLst>
          </p:nvPr>
        </p:nvGraphicFramePr>
        <p:xfrm>
          <a:off x="1130606" y="2398489"/>
          <a:ext cx="7191508" cy="3320730"/>
        </p:xfrm>
        <a:graphic>
          <a:graphicData uri="http://schemas.openxmlformats.org/drawingml/2006/table">
            <a:tbl>
              <a:tblPr/>
              <a:tblGrid>
                <a:gridCol w="2189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374">
                  <a:extLst>
                    <a:ext uri="{9D8B030D-6E8A-4147-A177-3AD203B41FA5}">
                      <a16:colId xmlns:a16="http://schemas.microsoft.com/office/drawing/2014/main" val="996412097"/>
                    </a:ext>
                  </a:extLst>
                </a:gridCol>
                <a:gridCol w="1710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4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+mn-lt"/>
                          <a:ea typeface="Calibri"/>
                          <a:cs typeface="Times New Roman"/>
                        </a:rPr>
                        <a:t>Working</a:t>
                      </a:r>
                      <a:r>
                        <a:rPr lang="en-GB" sz="1800" b="1" baseline="0" dirty="0">
                          <a:latin typeface="+mn-lt"/>
                          <a:ea typeface="Calibri"/>
                          <a:cs typeface="Times New Roman"/>
                        </a:rPr>
                        <a:t> costs 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latin typeface="+mn-lt"/>
                          <a:ea typeface="Calibri"/>
                          <a:cs typeface="Times New Roman"/>
                        </a:rPr>
                        <a:t>Investment costs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latin typeface="+mn-lt"/>
                          <a:ea typeface="Calibri"/>
                          <a:cs typeface="Times New Roman"/>
                        </a:rPr>
                        <a:t>O&amp;M costs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+mn-lt"/>
                          <a:ea typeface="Calibri"/>
                          <a:cs typeface="Times New Roman"/>
                        </a:rPr>
                        <a:t>€ m</a:t>
                      </a:r>
                      <a:r>
                        <a:rPr lang="en-GB" sz="1800" b="1" baseline="30000" dirty="0">
                          <a:latin typeface="+mn-lt"/>
                          <a:ea typeface="Calibri"/>
                          <a:cs typeface="Times New Roman"/>
                        </a:rPr>
                        <a:t>-2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latin typeface="+mn-lt"/>
                          <a:ea typeface="Calibri"/>
                          <a:cs typeface="Times New Roman"/>
                        </a:rPr>
                        <a:t>€ m</a:t>
                      </a:r>
                      <a:r>
                        <a:rPr lang="en-GB" sz="1800" b="1" baseline="30000" dirty="0">
                          <a:latin typeface="+mn-lt"/>
                          <a:ea typeface="Calibri"/>
                          <a:cs typeface="Times New Roman"/>
                        </a:rPr>
                        <a:t>-2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>
                          <a:latin typeface="+mn-lt"/>
                          <a:ea typeface="Calibri"/>
                          <a:cs typeface="Times New Roman"/>
                        </a:rPr>
                        <a:t>€ m</a:t>
                      </a:r>
                      <a:r>
                        <a:rPr lang="en-GB" sz="1800" b="1" baseline="30000">
                          <a:latin typeface="+mn-lt"/>
                          <a:ea typeface="Calibri"/>
                          <a:cs typeface="Times New Roman"/>
                        </a:rPr>
                        <a:t>-2 </a:t>
                      </a:r>
                      <a:r>
                        <a:rPr lang="en-GB" sz="1800" b="1">
                          <a:latin typeface="+mn-lt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1800" b="1" baseline="30000">
                          <a:latin typeface="+mn-lt"/>
                          <a:ea typeface="Calibri"/>
                          <a:cs typeface="Times New Roman"/>
                        </a:rPr>
                        <a:t>-1</a:t>
                      </a:r>
                      <a:endParaRPr lang="it-I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latin typeface="+mn-lt"/>
                          <a:ea typeface="Calibri"/>
                          <a:cs typeface="Times New Roman"/>
                        </a:rPr>
                        <a:t>Scolo Rusteghin</a:t>
                      </a:r>
                      <a:endParaRPr lang="it-I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atin typeface="+mn-lt"/>
                          <a:ea typeface="Calibri"/>
                          <a:cs typeface="Times New Roman"/>
                        </a:rPr>
                        <a:t>39.1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atin typeface="+mn-lt"/>
                          <a:ea typeface="Calibri"/>
                          <a:cs typeface="Times New Roman"/>
                        </a:rPr>
                        <a:t>0.06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4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latin typeface="+mn-lt"/>
                          <a:ea typeface="Calibri"/>
                          <a:cs typeface="Times New Roman"/>
                        </a:rPr>
                        <a:t>Salzano</a:t>
                      </a:r>
                      <a:endParaRPr lang="it-I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atin typeface="+mn-lt"/>
                          <a:ea typeface="Calibri"/>
                          <a:cs typeface="Times New Roman"/>
                        </a:rPr>
                        <a:t>11.4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atin typeface="+mn-lt"/>
                          <a:ea typeface="Calibri"/>
                          <a:cs typeface="Times New Roman"/>
                        </a:rPr>
                        <a:t>0.02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latin typeface="+mn-lt"/>
                          <a:ea typeface="Calibri"/>
                          <a:cs typeface="Times New Roman"/>
                        </a:rPr>
                        <a:t>Scandolara</a:t>
                      </a:r>
                      <a:endParaRPr lang="it-I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>
                          <a:latin typeface="+mn-lt"/>
                          <a:ea typeface="Calibri"/>
                          <a:cs typeface="Times New Roman"/>
                        </a:rPr>
                        <a:t>0.17</a:t>
                      </a: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4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atin typeface="+mn-lt"/>
                          <a:ea typeface="Calibri"/>
                          <a:cs typeface="Times New Roman"/>
                        </a:rPr>
                        <a:t>Nicolas site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>
                          <a:latin typeface="+mn-lt"/>
                          <a:ea typeface="Calibri"/>
                          <a:cs typeface="Times New Roman"/>
                        </a:rPr>
                        <a:t>2.7</a:t>
                      </a: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atin typeface="+mn-lt"/>
                          <a:ea typeface="Calibri"/>
                          <a:cs typeface="Times New Roman"/>
                        </a:rPr>
                        <a:t>3.1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atin typeface="+mn-lt"/>
                          <a:ea typeface="Calibri"/>
                          <a:cs typeface="Times New Roman"/>
                        </a:rPr>
                        <a:t>0.26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690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atin typeface="+mn-lt"/>
                          <a:ea typeface="Calibri"/>
                          <a:cs typeface="Times New Roman"/>
                        </a:rPr>
                        <a:t>Other NBS on the studied  sub-basins (Average)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4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latin typeface="+mn-lt"/>
                          <a:ea typeface="Calibri"/>
                          <a:cs typeface="Times New Roman"/>
                        </a:rPr>
                        <a:t>CW for agricultural runoff</a:t>
                      </a:r>
                      <a:endParaRPr lang="it-I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25.2</a:t>
                      </a:r>
                      <a:endParaRPr lang="it-IT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0.04</a:t>
                      </a:r>
                      <a:endParaRPr lang="it-IT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4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latin typeface="+mn-lt"/>
                          <a:ea typeface="Calibri"/>
                          <a:cs typeface="Times New Roman"/>
                        </a:rPr>
                        <a:t>Buffer strips</a:t>
                      </a: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it-I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0.17</a:t>
                      </a:r>
                      <a:endParaRPr lang="it-IT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115" marR="74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223628" y="5719219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Table 2. </a:t>
            </a:r>
            <a:r>
              <a:rPr lang="en-GB" sz="1400" dirty="0"/>
              <a:t>The table shows the investment costs and O&amp;M costs of wetlands and buffer strips and their  estimations for the whole sub-basins</a:t>
            </a:r>
            <a:r>
              <a:rPr lang="en-GB" sz="1400" b="1" dirty="0"/>
              <a:t>. </a:t>
            </a:r>
          </a:p>
          <a:p>
            <a:r>
              <a:rPr lang="en-GB" sz="1400" dirty="0"/>
              <a:t>* Higher values correspond to CWs waterproofed with plastic liner, as in Rizzo et al. (2018)</a:t>
            </a:r>
            <a:endParaRPr lang="it-IT" sz="1400" dirty="0"/>
          </a:p>
          <a:p>
            <a:endParaRPr lang="en-GB" b="1" dirty="0"/>
          </a:p>
        </p:txBody>
      </p:sp>
      <p:pic>
        <p:nvPicPr>
          <p:cNvPr id="8" name="Immagine 7" descr="logo iridra">
            <a:extLst>
              <a:ext uri="{FF2B5EF4-FFF2-40B4-BE49-F238E27FC236}">
                <a16:creationId xmlns:a16="http://schemas.microsoft.com/office/drawing/2014/main" id="{33B39A87-088E-45CC-B799-4710E650C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209076929"/>
              </p:ext>
            </p:extLst>
          </p:nvPr>
        </p:nvGraphicFramePr>
        <p:xfrm>
          <a:off x="197768" y="1412776"/>
          <a:ext cx="8748464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-49500"/>
            <a:ext cx="8229600" cy="1143000"/>
          </a:xfrm>
        </p:spPr>
        <p:txBody>
          <a:bodyPr/>
          <a:lstStyle/>
          <a:p>
            <a:r>
              <a:rPr lang="en-GB" b="1" dirty="0"/>
              <a:t>Social Analysis</a:t>
            </a:r>
          </a:p>
        </p:txBody>
      </p:sp>
      <p:pic>
        <p:nvPicPr>
          <p:cNvPr id="7" name="Immagine 6" descr="logo iridra">
            <a:extLst>
              <a:ext uri="{FF2B5EF4-FFF2-40B4-BE49-F238E27FC236}">
                <a16:creationId xmlns:a16="http://schemas.microsoft.com/office/drawing/2014/main" id="{AD90B728-6C19-4252-85BC-9340FAB77D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81291" y="12084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buFont typeface="Arial" pitchFamily="34" charset="0"/>
              <a:buChar char="•"/>
            </a:pPr>
            <a:r>
              <a:rPr lang="en-US" sz="1600" b="1" dirty="0"/>
              <a:t>Costs and benefits </a:t>
            </a:r>
            <a:r>
              <a:rPr lang="en-US" sz="1600" dirty="0"/>
              <a:t>identified have been quantified using </a:t>
            </a:r>
            <a:r>
              <a:rPr lang="en-US" sz="1600" b="1" dirty="0"/>
              <a:t>specific indicators</a:t>
            </a:r>
          </a:p>
          <a:p>
            <a:pPr indent="-360000">
              <a:buFont typeface="Arial" pitchFamily="34" charset="0"/>
              <a:buChar char="•"/>
            </a:pPr>
            <a:r>
              <a:rPr lang="en-US" sz="1600" b="1" dirty="0"/>
              <a:t>Estimation of the performance</a:t>
            </a:r>
            <a:r>
              <a:rPr lang="en-US" sz="1600" dirty="0"/>
              <a:t> of each NBS of the 23 ones to compare different NBS.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81291" y="17008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000">
              <a:buFont typeface="Arial" pitchFamily="34" charset="0"/>
              <a:buChar char="•"/>
            </a:pPr>
            <a:r>
              <a:rPr lang="en-US" sz="1600" dirty="0"/>
              <a:t>Valuation of </a:t>
            </a:r>
            <a:r>
              <a:rPr lang="en-US" sz="1600" b="1" dirty="0"/>
              <a:t>non-monetary benefits </a:t>
            </a:r>
            <a:r>
              <a:rPr lang="en-US" sz="1600" dirty="0"/>
              <a:t>through </a:t>
            </a:r>
            <a:r>
              <a:rPr lang="en-US" sz="1600" b="1" dirty="0"/>
              <a:t>appropriate value transfer methods</a:t>
            </a:r>
            <a:r>
              <a:rPr lang="en-US" sz="1600" dirty="0"/>
              <a:t> </a:t>
            </a:r>
          </a:p>
          <a:p>
            <a:r>
              <a:rPr lang="en-US" sz="1600" dirty="0"/>
              <a:t>        for a general assessment of the benefits provided to the study area. </a:t>
            </a:r>
            <a:endParaRPr lang="en-GB" sz="1600" dirty="0"/>
          </a:p>
        </p:txBody>
      </p:sp>
      <p:sp>
        <p:nvSpPr>
          <p:cNvPr id="6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-495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Quantification of Direct and Indirect Benefits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Diagramma 19"/>
          <p:cNvGraphicFramePr/>
          <p:nvPr>
            <p:extLst>
              <p:ext uri="{D42A27DB-BD31-4B8C-83A1-F6EECF244321}">
                <p14:modId xmlns:p14="http://schemas.microsoft.com/office/powerpoint/2010/main" val="1242241437"/>
              </p:ext>
            </p:extLst>
          </p:nvPr>
        </p:nvGraphicFramePr>
        <p:xfrm>
          <a:off x="1043608" y="2391693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Callout 1 20"/>
          <p:cNvSpPr/>
          <p:nvPr/>
        </p:nvSpPr>
        <p:spPr>
          <a:xfrm>
            <a:off x="6639172" y="2620634"/>
            <a:ext cx="2195736" cy="1077880"/>
          </a:xfrm>
          <a:prstGeom prst="borderCallout1">
            <a:avLst>
              <a:gd name="adj1" fmla="val 60283"/>
              <a:gd name="adj2" fmla="val -6164"/>
              <a:gd name="adj3" fmla="val 87757"/>
              <a:gd name="adj4" fmla="val -19680"/>
            </a:avLst>
          </a:prstGeom>
          <a:solidFill>
            <a:srgbClr val="53B958"/>
          </a:solidFill>
          <a:ln>
            <a:solidFill>
              <a:srgbClr val="53B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360000" algn="ctr"/>
            <a:r>
              <a:rPr lang="en-US" sz="1600" dirty="0"/>
              <a:t>Wetlands aquatic Habitat provide higher biodiversity compared to buffer strips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2" name="Callout 1 21"/>
          <p:cNvSpPr/>
          <p:nvPr/>
        </p:nvSpPr>
        <p:spPr>
          <a:xfrm>
            <a:off x="6588224" y="5167309"/>
            <a:ext cx="2016224" cy="1152128"/>
          </a:xfrm>
          <a:prstGeom prst="borderCallout1">
            <a:avLst>
              <a:gd name="adj1" fmla="val 57659"/>
              <a:gd name="adj2" fmla="val -8783"/>
              <a:gd name="adj3" fmla="val 57240"/>
              <a:gd name="adj4" fmla="val -3456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NBS provide a recreational service for the local population</a:t>
            </a:r>
            <a:endParaRPr lang="en-GB" sz="1600" dirty="0"/>
          </a:p>
        </p:txBody>
      </p:sp>
      <p:sp>
        <p:nvSpPr>
          <p:cNvPr id="23" name="Callout 1 22"/>
          <p:cNvSpPr/>
          <p:nvPr/>
        </p:nvSpPr>
        <p:spPr>
          <a:xfrm rot="10800000" flipV="1">
            <a:off x="467544" y="2751924"/>
            <a:ext cx="1656184" cy="936104"/>
          </a:xfrm>
          <a:prstGeom prst="borderCallout1">
            <a:avLst>
              <a:gd name="adj1" fmla="val 63521"/>
              <a:gd name="adj2" fmla="val -4882"/>
              <a:gd name="adj3" fmla="val 89097"/>
              <a:gd name="adj4" fmla="val -1705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NBS contribute to flood risk reduction </a:t>
            </a:r>
            <a:endParaRPr lang="en-GB" sz="1600" dirty="0"/>
          </a:p>
        </p:txBody>
      </p:sp>
      <p:sp>
        <p:nvSpPr>
          <p:cNvPr id="26" name="Callout 1 25"/>
          <p:cNvSpPr/>
          <p:nvPr/>
        </p:nvSpPr>
        <p:spPr>
          <a:xfrm rot="10800000" flipV="1">
            <a:off x="539552" y="5275321"/>
            <a:ext cx="1656184" cy="936104"/>
          </a:xfrm>
          <a:prstGeom prst="borderCallout1">
            <a:avLst>
              <a:gd name="adj1" fmla="val 54363"/>
              <a:gd name="adj2" fmla="val -6608"/>
              <a:gd name="adj3" fmla="val 54251"/>
              <a:gd name="adj4" fmla="val -27388"/>
            </a:avLst>
          </a:prstGeom>
          <a:solidFill>
            <a:srgbClr val="6C76A0"/>
          </a:solidFill>
          <a:ln>
            <a:solidFill>
              <a:srgbClr val="6C7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Natural areas appreciated by schools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1" name="Immagine 10" descr="logo iridra">
            <a:extLst>
              <a:ext uri="{FF2B5EF4-FFF2-40B4-BE49-F238E27FC236}">
                <a16:creationId xmlns:a16="http://schemas.microsoft.com/office/drawing/2014/main" id="{F513B38D-5DEA-4401-92B7-56C08F1608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Quantification of Direct and Indirect Benefits</a:t>
            </a:r>
            <a:endParaRPr lang="en-GB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6400451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Table 3. </a:t>
            </a:r>
            <a:r>
              <a:rPr lang="en-GB" sz="1200" dirty="0"/>
              <a:t>The table sum up the benefits and the related monetary values quantified  in the present study</a:t>
            </a:r>
            <a:r>
              <a:rPr lang="en-GB" sz="1400" dirty="0"/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17833"/>
              </p:ext>
            </p:extLst>
          </p:nvPr>
        </p:nvGraphicFramePr>
        <p:xfrm>
          <a:off x="743127" y="1311150"/>
          <a:ext cx="7776864" cy="4893767"/>
        </p:xfrm>
        <a:graphic>
          <a:graphicData uri="http://schemas.openxmlformats.org/drawingml/2006/table">
            <a:tbl>
              <a:tblPr/>
              <a:tblGrid>
                <a:gridCol w="1976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7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Objectives/criteria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Indicators and units of measure to compare each NBS performance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+mn-lt"/>
                          <a:ea typeface="Times New Roman"/>
                          <a:cs typeface="Times New Roman"/>
                        </a:rPr>
                        <a:t>Range of monetary values by value transfer   [€/year]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78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Reduce flood risk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Peak flow reduction (retention volume) m</a:t>
                      </a:r>
                      <a:r>
                        <a:rPr lang="en-GB" sz="1400" baseline="300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46,000</a:t>
                      </a:r>
                      <a:r>
                        <a:rPr lang="en-GB" sz="1400" baseline="0" dirty="0">
                          <a:latin typeface="+mn-lt"/>
                          <a:ea typeface="Times New Roman"/>
                          <a:cs typeface="Times New Roman"/>
                        </a:rPr>
                        <a:t> – 53,000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92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Use for recreation 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Accessibility: no. of people leaving in a range of 1 Km from the NBS (potential recreation users)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960,000 – 1,070,000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56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Use for education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Expert judgement based on 3 classes: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latin typeface="+mn-lt"/>
                          <a:ea typeface="Calibri"/>
                          <a:cs typeface="Times New Roman"/>
                        </a:rPr>
                        <a:t>NBS not used for educational purposes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latin typeface="+mn-lt"/>
                          <a:ea typeface="Calibri"/>
                          <a:cs typeface="Times New Roman"/>
                        </a:rPr>
                        <a:t>NBS used for educational purposes by the Drainage Authority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latin typeface="+mn-lt"/>
                          <a:ea typeface="Calibri"/>
                          <a:cs typeface="Times New Roman"/>
                        </a:rPr>
                        <a:t>NBS used for educational purposes by the Drainage Authority and by NGOs</a:t>
                      </a:r>
                      <a:endParaRPr lang="it-IT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Dimensionless, ranging from 0 to 2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30,000 – 70,000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786">
                <a:tc rowSpan="4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Contribute to water quality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Nitrogen removal: </a:t>
                      </a:r>
                      <a:r>
                        <a:rPr lang="en-GB" sz="1400" dirty="0" err="1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400" baseline="-25000" dirty="0" err="1"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/year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450,000 – 1,450,000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Phosphorus removal: </a:t>
                      </a:r>
                      <a:r>
                        <a:rPr lang="en-GB" sz="1400" dirty="0" err="1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400" baseline="-25000" dirty="0" err="1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/year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7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Sediment removal: </a:t>
                      </a:r>
                      <a:r>
                        <a:rPr lang="en-GB" sz="1400" dirty="0" err="1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400" baseline="-25000" dirty="0" err="1">
                          <a:latin typeface="+mn-lt"/>
                          <a:ea typeface="Times New Roman"/>
                          <a:cs typeface="Times New Roman"/>
                        </a:rPr>
                        <a:t>TSS</a:t>
                      </a: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/year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7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Pesticide removal: </a:t>
                      </a:r>
                      <a:r>
                        <a:rPr lang="en-GB" sz="1400" dirty="0" err="1">
                          <a:latin typeface="+mn-lt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400" baseline="-25000" dirty="0" err="1">
                          <a:latin typeface="+mn-lt"/>
                          <a:ea typeface="Times New Roman"/>
                          <a:cs typeface="Times New Roman"/>
                        </a:rPr>
                        <a:t>glyphosate</a:t>
                      </a: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/year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7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Support biodiversity</a:t>
                      </a:r>
                      <a:endParaRPr lang="it-IT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Expert judgment, based on the size of the NBS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Dimensionless, ranging from 0 to 1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80,000 – 90,000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78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CAPEX</a:t>
                      </a:r>
                      <a:endParaRPr lang="it-IT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€</a:t>
                      </a:r>
                      <a:endParaRPr lang="it-IT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45,968,183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78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OPEX</a:t>
                      </a:r>
                      <a:endParaRPr lang="it-IT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  <a:ea typeface="Times New Roman"/>
                          <a:cs typeface="Times New Roman"/>
                        </a:rPr>
                        <a:t>€/year</a:t>
                      </a:r>
                      <a:endParaRPr lang="it-IT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147,281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78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Loss of farmland income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€/year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+mn-lt"/>
                          <a:ea typeface="Times New Roman"/>
                          <a:cs typeface="Times New Roman"/>
                        </a:rPr>
                        <a:t>378,489.00</a:t>
                      </a:r>
                      <a:endParaRPr lang="it-IT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0548" marR="20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Immagine 5" descr="logo iridra">
            <a:extLst>
              <a:ext uri="{FF2B5EF4-FFF2-40B4-BE49-F238E27FC236}">
                <a16:creationId xmlns:a16="http://schemas.microsoft.com/office/drawing/2014/main" id="{2F1CDB94-0096-4952-B012-678FC48AB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51520" y="1424650"/>
            <a:ext cx="84249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main conditions </a:t>
            </a:r>
            <a:r>
              <a:rPr lang="en-US" dirty="0"/>
              <a:t>that allow the Venice Lagoon watershed business model being </a:t>
            </a:r>
            <a:r>
              <a:rPr lang="en-US" b="1" dirty="0"/>
              <a:t>effective</a:t>
            </a:r>
            <a:r>
              <a:rPr lang="en-US" dirty="0"/>
              <a:t> in the </a:t>
            </a:r>
            <a:r>
              <a:rPr lang="en-US" b="1" dirty="0"/>
              <a:t>realization</a:t>
            </a:r>
            <a:r>
              <a:rPr lang="en-US" dirty="0"/>
              <a:t> and </a:t>
            </a:r>
            <a:r>
              <a:rPr lang="en-US" b="1" dirty="0"/>
              <a:t>maintenance of NBS </a:t>
            </a:r>
            <a:r>
              <a:rPr lang="en-US" dirty="0"/>
              <a:t>for diffuse water pollution control are: </a:t>
            </a:r>
          </a:p>
          <a:p>
            <a:endParaRPr lang="en-US" dirty="0"/>
          </a:p>
          <a:p>
            <a:pPr marL="5400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GB" b="1" dirty="0"/>
              <a:t>Regulatory Framework</a:t>
            </a:r>
          </a:p>
          <a:p>
            <a:pPr marL="9000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/>
              <a:t>The availability of </a:t>
            </a:r>
            <a:r>
              <a:rPr lang="en-US" sz="1600" b="1" dirty="0"/>
              <a:t>public funds </a:t>
            </a:r>
            <a:r>
              <a:rPr lang="en-US" sz="1600" dirty="0"/>
              <a:t>to cover </a:t>
            </a:r>
            <a:r>
              <a:rPr lang="en-US" sz="1600" b="1" dirty="0"/>
              <a:t>100% of the realization costs</a:t>
            </a:r>
            <a:endParaRPr lang="en-US" sz="1600" dirty="0"/>
          </a:p>
          <a:p>
            <a:pPr marL="900000" indent="-342900">
              <a:buFont typeface="Arial" pitchFamily="34" charset="0"/>
              <a:buChar char="•"/>
            </a:pPr>
            <a:r>
              <a:rPr lang="en-US" sz="1600" b="1" dirty="0"/>
              <a:t>Drainage Authority “</a:t>
            </a:r>
            <a:r>
              <a:rPr lang="en-US" sz="1600" b="1" dirty="0" err="1"/>
              <a:t>Consorzio</a:t>
            </a:r>
            <a:r>
              <a:rPr lang="en-US" sz="1600" b="1" dirty="0"/>
              <a:t> </a:t>
            </a:r>
            <a:r>
              <a:rPr lang="en-US" sz="1600" b="1" dirty="0" err="1"/>
              <a:t>di</a:t>
            </a:r>
            <a:r>
              <a:rPr lang="en-US" sz="1600" b="1" dirty="0"/>
              <a:t> </a:t>
            </a:r>
            <a:r>
              <a:rPr lang="en-US" sz="1600" b="1" dirty="0" err="1"/>
              <a:t>Bonifica</a:t>
            </a:r>
            <a:r>
              <a:rPr lang="en-US" sz="1600" b="1" dirty="0"/>
              <a:t> </a:t>
            </a:r>
            <a:r>
              <a:rPr lang="en-US" sz="1600" b="1" dirty="0" err="1"/>
              <a:t>delle</a:t>
            </a:r>
            <a:r>
              <a:rPr lang="en-US" sz="1600" b="1" dirty="0"/>
              <a:t> </a:t>
            </a:r>
            <a:r>
              <a:rPr lang="en-US" sz="1600" b="1" dirty="0" err="1"/>
              <a:t>Acque</a:t>
            </a:r>
            <a:r>
              <a:rPr lang="en-US" sz="1600" b="1" dirty="0"/>
              <a:t> </a:t>
            </a:r>
            <a:r>
              <a:rPr lang="en-US" sz="1600" b="1" dirty="0" err="1"/>
              <a:t>Risorgive</a:t>
            </a:r>
            <a:r>
              <a:rPr lang="en-US" sz="1600" b="1" dirty="0"/>
              <a:t>”</a:t>
            </a:r>
            <a:r>
              <a:rPr lang="en-US" sz="1600" dirty="0"/>
              <a:t>: highly qualified and </a:t>
            </a:r>
            <a:r>
              <a:rPr lang="en-US" sz="1600" b="1" dirty="0"/>
              <a:t>innovative</a:t>
            </a:r>
            <a:r>
              <a:rPr lang="en-US" sz="1600" dirty="0"/>
              <a:t> in its </a:t>
            </a:r>
            <a:r>
              <a:rPr lang="en-US" sz="1600" b="1" dirty="0"/>
              <a:t>technical approach</a:t>
            </a:r>
            <a:r>
              <a:rPr lang="en-US" sz="1600" dirty="0"/>
              <a:t>. </a:t>
            </a:r>
          </a:p>
        </p:txBody>
      </p:sp>
      <p:sp>
        <p:nvSpPr>
          <p:cNvPr id="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72285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Business Model Analysis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251520" y="436510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1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n-US" b="1" dirty="0"/>
              <a:t>Social acceptation</a:t>
            </a:r>
          </a:p>
          <a:p>
            <a:pPr marL="900000" indent="-342900">
              <a:buFont typeface="Arial" pitchFamily="34" charset="0"/>
              <a:buChar char="•"/>
            </a:pPr>
            <a:r>
              <a:rPr lang="en-US" sz="1600" b="1" dirty="0"/>
              <a:t>Flood risk prevention </a:t>
            </a:r>
            <a:r>
              <a:rPr lang="en-US" sz="1600" dirty="0"/>
              <a:t>of NBS facilitates their </a:t>
            </a:r>
            <a:r>
              <a:rPr lang="en-US" sz="1600" b="1" dirty="0"/>
              <a:t>acceptability </a:t>
            </a:r>
            <a:r>
              <a:rPr lang="en-US" sz="1600" dirty="0"/>
              <a:t>by the local </a:t>
            </a:r>
            <a:r>
              <a:rPr lang="en-US" sz="1600" b="1" dirty="0"/>
              <a:t>farmers community</a:t>
            </a:r>
            <a:r>
              <a:rPr lang="en-US" sz="1600" dirty="0"/>
              <a:t>.</a:t>
            </a:r>
          </a:p>
          <a:p>
            <a:pPr marL="900000" indent="-342900">
              <a:buFont typeface="Arial" pitchFamily="34" charset="0"/>
              <a:buChar char="•"/>
            </a:pPr>
            <a:endParaRPr lang="en-US" sz="1600" dirty="0"/>
          </a:p>
          <a:p>
            <a:pPr marL="900000" indent="-342900"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Urban population: </a:t>
            </a:r>
            <a:r>
              <a:rPr lang="en-US" sz="1600" dirty="0">
                <a:solidFill>
                  <a:prstClr val="black"/>
                </a:solidFill>
              </a:rPr>
              <a:t>their </a:t>
            </a:r>
            <a:r>
              <a:rPr lang="en-US" sz="1600" b="1" dirty="0">
                <a:solidFill>
                  <a:prstClr val="black"/>
                </a:solidFill>
              </a:rPr>
              <a:t>interest</a:t>
            </a:r>
            <a:r>
              <a:rPr lang="en-US" sz="1600" dirty="0">
                <a:solidFill>
                  <a:prstClr val="black"/>
                </a:solidFill>
              </a:rPr>
              <a:t> concerns mainly the </a:t>
            </a:r>
            <a:r>
              <a:rPr lang="en-US" sz="1600" b="1" dirty="0">
                <a:solidFill>
                  <a:prstClr val="black"/>
                </a:solidFill>
              </a:rPr>
              <a:t>recreation opportunities </a:t>
            </a:r>
            <a:r>
              <a:rPr lang="en-US" sz="1600" dirty="0">
                <a:solidFill>
                  <a:prstClr val="black"/>
                </a:solidFill>
              </a:rPr>
              <a:t>in easily accessible NBS</a:t>
            </a:r>
            <a:endParaRPr lang="en-US" sz="1600" b="1" dirty="0"/>
          </a:p>
        </p:txBody>
      </p:sp>
      <p:pic>
        <p:nvPicPr>
          <p:cNvPr id="7" name="Immagine 6" descr="logo iridra">
            <a:extLst>
              <a:ext uri="{FF2B5EF4-FFF2-40B4-BE49-F238E27FC236}">
                <a16:creationId xmlns:a16="http://schemas.microsoft.com/office/drawing/2014/main" id="{A60D88F0-C6B8-406B-BB42-B03B3AEB3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-76477"/>
            <a:ext cx="8229600" cy="1143000"/>
          </a:xfrm>
        </p:spPr>
        <p:txBody>
          <a:bodyPr/>
          <a:lstStyle/>
          <a:p>
            <a:r>
              <a:rPr lang="en-GB" b="1" dirty="0"/>
              <a:t>Conclusions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549896" y="1628800"/>
            <a:ext cx="83529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In conclusion, the experience of the </a:t>
            </a:r>
            <a:r>
              <a:rPr lang="en-US" dirty="0" err="1"/>
              <a:t>Consorzio</a:t>
            </a:r>
            <a:r>
              <a:rPr lang="en-US" dirty="0"/>
              <a:t> </a:t>
            </a:r>
            <a:r>
              <a:rPr lang="en-US" dirty="0" err="1"/>
              <a:t>Acque</a:t>
            </a:r>
            <a:r>
              <a:rPr lang="en-US" dirty="0"/>
              <a:t> </a:t>
            </a:r>
            <a:r>
              <a:rPr lang="en-US" dirty="0" err="1"/>
              <a:t>Risorgive</a:t>
            </a:r>
            <a:r>
              <a:rPr lang="en-US" dirty="0"/>
              <a:t> appears to be successful: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360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   </a:t>
            </a:r>
            <a:r>
              <a:rPr lang="en-US" b="1" dirty="0"/>
              <a:t>Pollutant removal capacity in line with the scientific data</a:t>
            </a:r>
          </a:p>
          <a:p>
            <a:pPr marL="360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    Reasonable construction and O&amp;M costs </a:t>
            </a:r>
          </a:p>
          <a:p>
            <a:pPr marL="360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    Several benefits provided</a:t>
            </a:r>
            <a:endParaRPr lang="en-GB" b="1" dirty="0"/>
          </a:p>
          <a:p>
            <a:pPr marL="360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    High value provided by the NBS every year for the community</a:t>
            </a:r>
          </a:p>
          <a:p>
            <a:pPr marL="3600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    Positive and effective business model based on the “</a:t>
            </a:r>
            <a:r>
              <a:rPr lang="en-US" b="1" dirty="0" err="1"/>
              <a:t>centralised</a:t>
            </a:r>
            <a:r>
              <a:rPr lang="en-US" b="1" dirty="0"/>
              <a:t> governance”</a:t>
            </a:r>
            <a:endParaRPr lang="en-GB" b="1" dirty="0"/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Immagine 4" descr="logo iridra">
            <a:extLst>
              <a:ext uri="{FF2B5EF4-FFF2-40B4-BE49-F238E27FC236}">
                <a16:creationId xmlns:a16="http://schemas.microsoft.com/office/drawing/2014/main" id="{337D16D3-C2D1-4CC7-B94C-FE506150A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2875620"/>
            <a:ext cx="9144000" cy="2412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</a:pPr>
            <a:r>
              <a:rPr lang="it-IT" sz="4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Thank</a:t>
            </a:r>
            <a:r>
              <a:rPr lang="it-IT" sz="4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you</a:t>
            </a:r>
            <a:r>
              <a:rPr lang="it-IT" sz="4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for</a:t>
            </a:r>
            <a:r>
              <a:rPr lang="it-IT" sz="4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your</a:t>
            </a:r>
            <a:r>
              <a:rPr lang="it-IT" sz="4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it-IT" sz="4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attention</a:t>
            </a:r>
            <a:r>
              <a:rPr lang="it-IT" sz="4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!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060" y="1552414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it-IT" sz="1400" b="1" dirty="0" err="1">
                <a:latin typeface="Calibri" pitchFamily="34" charset="0"/>
                <a:cs typeface="Arial" pitchFamily="34" charset="0"/>
              </a:rPr>
              <a:t>Lot</a:t>
            </a:r>
            <a:r>
              <a:rPr lang="it-IT" sz="1400" b="1" dirty="0">
                <a:latin typeface="Calibri" pitchFamily="34" charset="0"/>
                <a:cs typeface="Arial" pitchFamily="34" charset="0"/>
              </a:rPr>
              <a:t> 5 : LDP in a Continental Environment</a:t>
            </a:r>
            <a:r>
              <a:rPr lang="it-IT" sz="1400" b="1" dirty="0"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1400" b="1" dirty="0" err="1">
                <a:latin typeface="Calibri" pitchFamily="34" charset="0"/>
                <a:cs typeface="Arial" pitchFamily="34" charset="0"/>
              </a:rPr>
              <a:t>Feasibility</a:t>
            </a:r>
            <a:r>
              <a:rPr lang="it-IT" sz="1400" b="1" dirty="0">
                <a:latin typeface="Calibri" pitchFamily="34" charset="0"/>
                <a:cs typeface="Arial" pitchFamily="34" charset="0"/>
              </a:rPr>
              <a:t> Study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7504" y="35208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it-IT" sz="2400" b="1" dirty="0">
                <a:latin typeface="Calibri" pitchFamily="34" charset="0"/>
                <a:cs typeface="Arial" pitchFamily="34" charset="0"/>
              </a:rPr>
              <a:t>NATURE-BASED SOLUTIONS</a:t>
            </a:r>
          </a:p>
          <a:p>
            <a:pPr lvl="0" algn="ctr" fontAlgn="base">
              <a:spcBef>
                <a:spcPct val="0"/>
              </a:spcBef>
            </a:pPr>
            <a:r>
              <a:rPr lang="it-IT" sz="2400" b="1" dirty="0">
                <a:latin typeface="Calibri" pitchFamily="34" charset="0"/>
                <a:cs typeface="Arial" pitchFamily="34" charset="0"/>
              </a:rPr>
              <a:t> FOR CLIMATE CHANGE ADAPTATION </a:t>
            </a:r>
          </a:p>
          <a:p>
            <a:pPr lvl="0" algn="ctr" fontAlgn="base">
              <a:spcBef>
                <a:spcPct val="0"/>
              </a:spcBef>
            </a:pPr>
            <a:r>
              <a:rPr lang="it-IT" sz="2400" b="1" dirty="0">
                <a:latin typeface="Calibri" pitchFamily="34" charset="0"/>
                <a:cs typeface="Arial" pitchFamily="34" charset="0"/>
              </a:rPr>
              <a:t>AND WATER POLLUTION IN AGRICULTURAL REGIONS</a:t>
            </a:r>
          </a:p>
        </p:txBody>
      </p:sp>
      <p:pic>
        <p:nvPicPr>
          <p:cNvPr id="14" name="Immagine 13" descr="logo irid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35441"/>
            <a:ext cx="1861704" cy="4787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FA5D98F-06B1-4A72-BE3B-2DCB72881116}"/>
              </a:ext>
            </a:extLst>
          </p:cNvPr>
          <p:cNvSpPr/>
          <p:nvPr/>
        </p:nvSpPr>
        <p:spPr>
          <a:xfrm>
            <a:off x="1342469" y="6235441"/>
            <a:ext cx="1861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www.iridra.com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</a:p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info@iridra.com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91C92C2-773A-43DD-8BFF-A311C0F8F1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02845"/>
            <a:ext cx="782238" cy="41130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E77A64-F2B6-44D2-902B-6E06FBFF5159}"/>
              </a:ext>
            </a:extLst>
          </p:cNvPr>
          <p:cNvSpPr txBox="1"/>
          <p:nvPr/>
        </p:nvSpPr>
        <p:spPr>
          <a:xfrm>
            <a:off x="0" y="640637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it-IT" sz="1400" b="1" dirty="0">
                <a:latin typeface="Calibri" pitchFamily="34" charset="0"/>
                <a:cs typeface="Arial" pitchFamily="34" charset="0"/>
              </a:rPr>
              <a:t>Dr. </a:t>
            </a:r>
            <a:r>
              <a:rPr lang="it-IT" sz="1400" b="1" dirty="0" err="1">
                <a:latin typeface="Calibri" pitchFamily="34" charset="0"/>
                <a:cs typeface="Arial" pitchFamily="34" charset="0"/>
              </a:rPr>
              <a:t>PhD</a:t>
            </a:r>
            <a:r>
              <a:rPr lang="it-IT" sz="1400" b="1" dirty="0">
                <a:latin typeface="Calibri" pitchFamily="34" charset="0"/>
                <a:cs typeface="Arial" pitchFamily="34" charset="0"/>
              </a:rPr>
              <a:t> FABIO MASI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1657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12667"/>
            <a:ext cx="8229600" cy="1143000"/>
          </a:xfrm>
        </p:spPr>
        <p:txBody>
          <a:bodyPr/>
          <a:lstStyle/>
          <a:p>
            <a:r>
              <a:rPr lang="en-GB" b="1" dirty="0"/>
              <a:t>Objectives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sz="1400" b="1" dirty="0"/>
          </a:p>
          <a:p>
            <a:pPr>
              <a:lnSpc>
                <a:spcPct val="120000"/>
              </a:lnSpc>
              <a:buNone/>
            </a:pPr>
            <a:r>
              <a:rPr lang="en-GB" sz="2100" dirty="0"/>
              <a:t>The present study aims to contribute to the </a:t>
            </a:r>
            <a:r>
              <a:rPr lang="en-GB" sz="2100" b="1" dirty="0"/>
              <a:t>reduction of agricultural water pollution by Nature-Based Solutions (NBS) </a:t>
            </a:r>
            <a:r>
              <a:rPr lang="en-US" sz="2100" b="1" dirty="0"/>
              <a:t> </a:t>
            </a:r>
            <a:r>
              <a:rPr lang="en-US" sz="2100" dirty="0"/>
              <a:t>while delivering, at the same time, other </a:t>
            </a:r>
            <a:r>
              <a:rPr lang="en-US" sz="2100" b="1" dirty="0"/>
              <a:t>benefits </a:t>
            </a:r>
            <a:r>
              <a:rPr lang="en-US" sz="2100" dirty="0"/>
              <a:t>beyond water pollution control, such as </a:t>
            </a:r>
            <a:r>
              <a:rPr lang="en-US" sz="2100" b="1" dirty="0"/>
              <a:t>shelters for biodiversity, amenity and recreational opportunities. </a:t>
            </a:r>
            <a:endParaRPr lang="en-GB" sz="2100" b="1" dirty="0"/>
          </a:p>
          <a:p>
            <a:pPr>
              <a:buNone/>
            </a:pPr>
            <a:endParaRPr lang="en-GB" sz="2100" b="1" dirty="0"/>
          </a:p>
          <a:p>
            <a:pPr>
              <a:buNone/>
            </a:pPr>
            <a:endParaRPr lang="en-GB" sz="2100" b="1" dirty="0"/>
          </a:p>
          <a:p>
            <a:pPr>
              <a:spcAft>
                <a:spcPts val="600"/>
              </a:spcAft>
              <a:buNone/>
            </a:pPr>
            <a:r>
              <a:rPr lang="en-GB" sz="2100" dirty="0"/>
              <a:t>More specifically the present study will provide evidence to address the following questions:</a:t>
            </a:r>
          </a:p>
          <a:p>
            <a:pPr>
              <a:spcAft>
                <a:spcPts val="1200"/>
              </a:spcAft>
              <a:buNone/>
            </a:pPr>
            <a:endParaRPr lang="it-IT" sz="2100" dirty="0"/>
          </a:p>
          <a:p>
            <a:pPr lvl="0">
              <a:spcAft>
                <a:spcPts val="1200"/>
              </a:spcAft>
            </a:pPr>
            <a:r>
              <a:rPr lang="en-GB" sz="2100" b="1" dirty="0"/>
              <a:t>How can NBS contribute to mitigate agricultural water pollution</a:t>
            </a:r>
            <a:r>
              <a:rPr lang="en-GB" sz="2100" dirty="0"/>
              <a:t> (nutrients, pesticides, sediments, and other contaminants)?</a:t>
            </a:r>
            <a:endParaRPr lang="it-IT" sz="2100" dirty="0"/>
          </a:p>
          <a:p>
            <a:pPr lvl="0">
              <a:spcAft>
                <a:spcPts val="1200"/>
              </a:spcAft>
            </a:pPr>
            <a:r>
              <a:rPr lang="en-GB" sz="2100" b="1" dirty="0"/>
              <a:t>What are the costs and cost drivers of NBS?</a:t>
            </a:r>
            <a:endParaRPr lang="it-IT" sz="2100" b="1" dirty="0"/>
          </a:p>
          <a:p>
            <a:pPr lvl="0">
              <a:spcAft>
                <a:spcPts val="1200"/>
              </a:spcAft>
            </a:pPr>
            <a:r>
              <a:rPr lang="en-GB" sz="2100" b="1" dirty="0"/>
              <a:t>What are the benefits they deploy?</a:t>
            </a:r>
            <a:endParaRPr lang="it-IT" sz="2100" b="1" dirty="0"/>
          </a:p>
          <a:p>
            <a:pPr lvl="0">
              <a:spcAft>
                <a:spcPts val="1200"/>
              </a:spcAft>
            </a:pPr>
            <a:r>
              <a:rPr lang="en-GB" sz="2100" b="1" dirty="0"/>
              <a:t>What are the technical, capacity, governance, management and financial constraints hampering their take-up?</a:t>
            </a:r>
            <a:endParaRPr lang="it-IT" sz="2100" b="1" dirty="0"/>
          </a:p>
          <a:p>
            <a:pPr>
              <a:buNone/>
            </a:pPr>
            <a:endParaRPr lang="en-GB" sz="2300" b="1" dirty="0"/>
          </a:p>
        </p:txBody>
      </p:sp>
      <p:pic>
        <p:nvPicPr>
          <p:cNvPr id="5" name="Immagine 4" descr="logo iridra">
            <a:extLst>
              <a:ext uri="{FF2B5EF4-FFF2-40B4-BE49-F238E27FC236}">
                <a16:creationId xmlns:a16="http://schemas.microsoft.com/office/drawing/2014/main" id="{853007C0-C82F-45F0-B6D4-D70E4C3B9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asellaDiTesto 4"/>
          <p:cNvSpPr txBox="1"/>
          <p:nvPr/>
        </p:nvSpPr>
        <p:spPr>
          <a:xfrm>
            <a:off x="935596" y="1628800"/>
            <a:ext cx="7272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     Venice Lagoon </a:t>
            </a:r>
            <a:r>
              <a:rPr lang="en-US" dirty="0"/>
              <a:t>is easily subject to </a:t>
            </a:r>
            <a:r>
              <a:rPr lang="en-US" b="1" dirty="0" err="1"/>
              <a:t>eutrophication</a:t>
            </a:r>
            <a:r>
              <a:rPr lang="en-US" b="1" dirty="0"/>
              <a:t> </a:t>
            </a:r>
            <a:r>
              <a:rPr lang="en-US" dirty="0"/>
              <a:t> thus national and regional laws  have been set up to create a </a:t>
            </a:r>
            <a:r>
              <a:rPr lang="en-US" b="1" dirty="0"/>
              <a:t>special regulatory framework </a:t>
            </a:r>
            <a:r>
              <a:rPr lang="en-US" dirty="0"/>
              <a:t>to deal with the problem in the area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  The most recent </a:t>
            </a:r>
            <a:r>
              <a:rPr lang="en-US" b="1" dirty="0"/>
              <a:t>Regional Director Plan</a:t>
            </a:r>
            <a:r>
              <a:rPr lang="en-US" dirty="0"/>
              <a:t>, approved in the year 2000, sets quantitative objectives of </a:t>
            </a:r>
            <a:r>
              <a:rPr lang="en-US" b="1" dirty="0"/>
              <a:t>pollutants removal </a:t>
            </a:r>
            <a:r>
              <a:rPr lang="en-US" dirty="0"/>
              <a:t>that includes nutrients (nitrogen and phosphorus) from </a:t>
            </a:r>
            <a:r>
              <a:rPr lang="en-US" b="1" dirty="0"/>
              <a:t>point and diffuse sources</a:t>
            </a:r>
            <a:r>
              <a:rPr lang="en-US" dirty="0"/>
              <a:t>. 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   The removal targets set for the whole region by the Director Plan are : </a:t>
            </a:r>
          </a:p>
          <a:p>
            <a:pPr marL="1257300" lvl="2" indent="-342900">
              <a:lnSpc>
                <a:spcPct val="200000"/>
              </a:lnSpc>
              <a:buFont typeface="+mj-lt"/>
              <a:buAutoNum type="arabicParenR"/>
            </a:pPr>
            <a:r>
              <a:rPr lang="en-US" b="1" dirty="0"/>
              <a:t>3000 tons </a:t>
            </a:r>
            <a:r>
              <a:rPr lang="en-US" dirty="0"/>
              <a:t>per year for </a:t>
            </a:r>
            <a:r>
              <a:rPr lang="en-US" b="1" dirty="0"/>
              <a:t>nitrogen</a:t>
            </a:r>
            <a:r>
              <a:rPr lang="en-US" dirty="0"/>
              <a:t>.</a:t>
            </a:r>
          </a:p>
          <a:p>
            <a:pPr marL="1257300" lvl="2" indent="-342900">
              <a:lnSpc>
                <a:spcPct val="200000"/>
              </a:lnSpc>
              <a:buFont typeface="+mj-lt"/>
              <a:buAutoNum type="arabicParenR"/>
            </a:pPr>
            <a:r>
              <a:rPr lang="en-US" b="1" dirty="0"/>
              <a:t>300 tons </a:t>
            </a:r>
            <a:r>
              <a:rPr lang="en-US" dirty="0"/>
              <a:t>per year for </a:t>
            </a:r>
            <a:r>
              <a:rPr lang="en-US" b="1" dirty="0"/>
              <a:t>phosphorus</a:t>
            </a:r>
            <a:r>
              <a:rPr lang="en-US" dirty="0"/>
              <a:t>. </a:t>
            </a:r>
          </a:p>
          <a:p>
            <a:pPr marL="342900" indent="-342900"/>
            <a:endParaRPr lang="en-US" sz="1400" dirty="0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57200" y="-99000"/>
            <a:ext cx="8229600" cy="1143000"/>
          </a:xfrm>
        </p:spPr>
        <p:txBody>
          <a:bodyPr/>
          <a:lstStyle/>
          <a:p>
            <a:r>
              <a:rPr lang="en-GB" b="1" dirty="0"/>
              <a:t>Study Area</a:t>
            </a:r>
          </a:p>
        </p:txBody>
      </p:sp>
      <p:pic>
        <p:nvPicPr>
          <p:cNvPr id="7" name="Immagine 6" descr="logo iridra">
            <a:extLst>
              <a:ext uri="{FF2B5EF4-FFF2-40B4-BE49-F238E27FC236}">
                <a16:creationId xmlns:a16="http://schemas.microsoft.com/office/drawing/2014/main" id="{5534318B-75A3-4E33-8CF2-34A54D7AC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ppa inquad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0618" y="2786267"/>
            <a:ext cx="4824536" cy="3411750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asellaDiTesto 3"/>
          <p:cNvSpPr txBox="1"/>
          <p:nvPr/>
        </p:nvSpPr>
        <p:spPr>
          <a:xfrm>
            <a:off x="438100" y="130063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drainage basin of the Venice lagoon is composed by several basins, each of them managed by a different Drainage Authority</a:t>
            </a:r>
          </a:p>
          <a:p>
            <a:endParaRPr lang="en-GB" dirty="0"/>
          </a:p>
          <a:p>
            <a:r>
              <a:rPr lang="en-GB" b="1" dirty="0" err="1"/>
              <a:t>Acque</a:t>
            </a:r>
            <a:r>
              <a:rPr lang="en-GB" b="1" dirty="0"/>
              <a:t> </a:t>
            </a:r>
            <a:r>
              <a:rPr lang="en-GB" b="1" dirty="0" err="1"/>
              <a:t>Risorgive</a:t>
            </a:r>
            <a:r>
              <a:rPr lang="en-GB" b="1" dirty="0"/>
              <a:t> drainage authority </a:t>
            </a:r>
            <a:r>
              <a:rPr lang="en-GB" sz="1600" dirty="0"/>
              <a:t>operating</a:t>
            </a:r>
            <a:r>
              <a:rPr lang="en-GB" dirty="0"/>
              <a:t> on several basins located in the Northeaster part of the region and managing an area of around 100.000 hectares. </a:t>
            </a:r>
            <a:endParaRPr lang="it-IT" dirty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49187" y="6088559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1.</a:t>
            </a:r>
            <a:r>
              <a:rPr lang="en-GB" sz="1200" dirty="0"/>
              <a:t> The </a:t>
            </a:r>
            <a:r>
              <a:rPr lang="en-GB" sz="1200" dirty="0" err="1"/>
              <a:t>Consorzio</a:t>
            </a:r>
            <a:r>
              <a:rPr lang="en-GB" sz="1200" dirty="0"/>
              <a:t> </a:t>
            </a:r>
            <a:r>
              <a:rPr lang="en-GB" sz="1200" dirty="0" err="1"/>
              <a:t>di</a:t>
            </a:r>
            <a:r>
              <a:rPr lang="en-GB" sz="1200" dirty="0"/>
              <a:t> </a:t>
            </a:r>
            <a:r>
              <a:rPr lang="en-GB" sz="1200" dirty="0" err="1"/>
              <a:t>Bonifica</a:t>
            </a:r>
            <a:r>
              <a:rPr lang="en-GB" sz="1200" dirty="0"/>
              <a:t> “</a:t>
            </a:r>
            <a:r>
              <a:rPr lang="en-GB" sz="1200" dirty="0" err="1"/>
              <a:t>Acque</a:t>
            </a:r>
            <a:r>
              <a:rPr lang="en-GB" sz="1200" dirty="0"/>
              <a:t> </a:t>
            </a:r>
            <a:r>
              <a:rPr lang="en-GB" sz="1200" dirty="0" err="1"/>
              <a:t>Risorgive</a:t>
            </a:r>
            <a:r>
              <a:rPr lang="en-GB" sz="1200" dirty="0"/>
              <a:t>” and the other Drainage Authorities of the Veneto Region</a:t>
            </a:r>
            <a:r>
              <a:rPr lang="en-GB" sz="1400" dirty="0"/>
              <a:t>.</a:t>
            </a:r>
            <a:endParaRPr lang="it-IT" sz="1400" dirty="0"/>
          </a:p>
          <a:p>
            <a:endParaRPr lang="en-GB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38100" y="-101719"/>
            <a:ext cx="8229600" cy="1143000"/>
          </a:xfrm>
        </p:spPr>
        <p:txBody>
          <a:bodyPr/>
          <a:lstStyle/>
          <a:p>
            <a:r>
              <a:rPr lang="en-GB" b="1" dirty="0"/>
              <a:t>Study Area</a:t>
            </a:r>
          </a:p>
        </p:txBody>
      </p:sp>
      <p:sp>
        <p:nvSpPr>
          <p:cNvPr id="9" name="Rettangolo 8"/>
          <p:cNvSpPr/>
          <p:nvPr/>
        </p:nvSpPr>
        <p:spPr>
          <a:xfrm>
            <a:off x="668846" y="3614979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en-GB" dirty="0"/>
              <a:t>To organise its management activities the </a:t>
            </a:r>
            <a:r>
              <a:rPr lang="en-GB" dirty="0" err="1"/>
              <a:t>Acque</a:t>
            </a:r>
            <a:r>
              <a:rPr lang="en-GB" dirty="0"/>
              <a:t> </a:t>
            </a:r>
            <a:r>
              <a:rPr lang="en-GB" dirty="0" err="1"/>
              <a:t>Risorgive</a:t>
            </a:r>
            <a:r>
              <a:rPr lang="en-GB" dirty="0"/>
              <a:t> drainage authority identified </a:t>
            </a:r>
            <a:r>
              <a:rPr lang="en-GB" b="1" dirty="0"/>
              <a:t>six sub-basins </a:t>
            </a:r>
            <a:r>
              <a:rPr lang="en-GB" dirty="0"/>
              <a:t>with similar characteristics (</a:t>
            </a:r>
            <a:r>
              <a:rPr lang="en-GB" b="1" dirty="0"/>
              <a:t>UTO – </a:t>
            </a:r>
            <a:r>
              <a:rPr lang="en-GB" b="1" dirty="0" err="1"/>
              <a:t>Unità</a:t>
            </a:r>
            <a:r>
              <a:rPr lang="en-GB" b="1" dirty="0"/>
              <a:t> </a:t>
            </a:r>
            <a:r>
              <a:rPr lang="en-GB" b="1" dirty="0" err="1"/>
              <a:t>Territoriali</a:t>
            </a:r>
            <a:r>
              <a:rPr lang="en-GB" b="1" dirty="0"/>
              <a:t> </a:t>
            </a:r>
            <a:r>
              <a:rPr lang="en-GB" b="1" dirty="0" err="1"/>
              <a:t>Omogenee</a:t>
            </a:r>
            <a:r>
              <a:rPr lang="en-GB" dirty="0"/>
              <a:t>).</a:t>
            </a:r>
            <a:endParaRPr lang="it-IT" dirty="0"/>
          </a:p>
        </p:txBody>
      </p:sp>
      <p:pic>
        <p:nvPicPr>
          <p:cNvPr id="10" name="Immagine 9" descr="logo iridra">
            <a:extLst>
              <a:ext uri="{FF2B5EF4-FFF2-40B4-BE49-F238E27FC236}">
                <a16:creationId xmlns:a16="http://schemas.microsoft.com/office/drawing/2014/main" id="{7D492D47-E729-40A6-945A-5A1B48357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000"/>
            <a:ext cx="8229600" cy="1143000"/>
          </a:xfrm>
        </p:spPr>
        <p:txBody>
          <a:bodyPr/>
          <a:lstStyle/>
          <a:p>
            <a:r>
              <a:rPr lang="en-GB" b="1" dirty="0"/>
              <a:t>Study Area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664296"/>
          </a:xfrm>
        </p:spPr>
        <p:txBody>
          <a:bodyPr>
            <a:normAutofit/>
          </a:bodyPr>
          <a:lstStyle/>
          <a:p>
            <a:pPr marL="0" lvl="0">
              <a:spcBef>
                <a:spcPts val="0"/>
              </a:spcBef>
              <a:buNone/>
            </a:pPr>
            <a:r>
              <a:rPr lang="en-GB" sz="1600" dirty="0"/>
              <a:t>The present study is focused on two units, </a:t>
            </a:r>
            <a:r>
              <a:rPr lang="en-GB" sz="1600" b="1" dirty="0"/>
              <a:t>UTO 4 and UTO 5 (</a:t>
            </a:r>
            <a:r>
              <a:rPr lang="en-GB" sz="1600" b="1" dirty="0" err="1"/>
              <a:t>Marzenego</a:t>
            </a:r>
            <a:r>
              <a:rPr lang="en-GB" sz="1600" b="1" dirty="0"/>
              <a:t> and Dese-Zero) </a:t>
            </a:r>
            <a:r>
              <a:rPr lang="en-GB" sz="1600" dirty="0"/>
              <a:t>, where most of the NBS to reduce pollution have been implemented in the last 25 years.</a:t>
            </a:r>
          </a:p>
          <a:p>
            <a:pPr marL="0" lvl="0">
              <a:spcBef>
                <a:spcPts val="0"/>
              </a:spcBef>
              <a:buNone/>
            </a:pPr>
            <a:endParaRPr lang="en-GB" sz="1600" dirty="0"/>
          </a:p>
          <a:p>
            <a:pPr marL="0">
              <a:spcBef>
                <a:spcPts val="0"/>
              </a:spcBef>
              <a:buNone/>
            </a:pPr>
            <a:r>
              <a:rPr lang="en-GB" sz="1600" dirty="0"/>
              <a:t>2 wetlands and 2 buffer strips have been identified taking into account the amount of monitoring data available.</a:t>
            </a:r>
          </a:p>
          <a:p>
            <a:pPr marL="0">
              <a:spcBef>
                <a:spcPts val="0"/>
              </a:spcBef>
              <a:buNone/>
            </a:pPr>
            <a:r>
              <a:rPr lang="en-GB" sz="1600" dirty="0"/>
              <a:t>Able to provide detailed parametric data to estimate NBS direct and indirect benefits and develop the business model for the UTO 4 and UTO 5.</a:t>
            </a:r>
            <a:endParaRPr lang="it-IT" sz="1600" dirty="0"/>
          </a:p>
          <a:p>
            <a:pPr>
              <a:buNone/>
            </a:pPr>
            <a:endParaRPr lang="en-GB" sz="1800" dirty="0"/>
          </a:p>
          <a:p>
            <a:pPr>
              <a:buNone/>
            </a:pPr>
            <a:endParaRPr lang="en-GB" sz="1400" b="1" dirty="0"/>
          </a:p>
          <a:p>
            <a:pPr>
              <a:buNone/>
            </a:pPr>
            <a:endParaRPr lang="en-GB" sz="1400" dirty="0"/>
          </a:p>
        </p:txBody>
      </p:sp>
      <p:pic>
        <p:nvPicPr>
          <p:cNvPr id="4" name="Immagin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12976"/>
            <a:ext cx="4680520" cy="29523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71184" y="6159641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2.</a:t>
            </a:r>
            <a:r>
              <a:rPr lang="en-GB" sz="1200" dirty="0"/>
              <a:t> Map of the two sub-basins under study</a:t>
            </a:r>
            <a:endParaRPr lang="it-IT" sz="1200" dirty="0"/>
          </a:p>
          <a:p>
            <a:endParaRPr lang="en-GB" dirty="0"/>
          </a:p>
        </p:txBody>
      </p:sp>
      <p:pic>
        <p:nvPicPr>
          <p:cNvPr id="8" name="Immagine 7" descr="logo iridra">
            <a:extLst>
              <a:ext uri="{FF2B5EF4-FFF2-40B4-BE49-F238E27FC236}">
                <a16:creationId xmlns:a16="http://schemas.microsoft.com/office/drawing/2014/main" id="{1965908B-EE7E-4E6A-9B08-535B2AD5E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80528" y="1021088"/>
            <a:ext cx="9060760" cy="5184576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b="1" dirty="0"/>
              <a:t> 	</a:t>
            </a:r>
            <a:r>
              <a:rPr lang="en-GB" sz="1800" b="1" dirty="0"/>
              <a:t>              </a:t>
            </a:r>
            <a:r>
              <a:rPr lang="en-GB" sz="2000" b="1" dirty="0"/>
              <a:t>SCOLO RUSTEGHIN </a:t>
            </a:r>
            <a:r>
              <a:rPr lang="en-GB" sz="1800" b="1" dirty="0"/>
              <a:t>(3.5 ha): </a:t>
            </a:r>
            <a:r>
              <a:rPr lang="en-GB" sz="1800" dirty="0"/>
              <a:t> </a:t>
            </a:r>
          </a:p>
          <a:p>
            <a:pPr marL="1080000"/>
            <a:r>
              <a:rPr lang="en-US" sz="1600" dirty="0"/>
              <a:t>It is an </a:t>
            </a:r>
            <a:r>
              <a:rPr lang="en-US" sz="1600" b="1" dirty="0"/>
              <a:t>in-line wetland </a:t>
            </a:r>
            <a:r>
              <a:rPr lang="en-US" sz="1600" dirty="0"/>
              <a:t>receiving the water from the canal </a:t>
            </a:r>
            <a:r>
              <a:rPr lang="en-US" sz="1600" dirty="0" err="1"/>
              <a:t>Rusteghin</a:t>
            </a:r>
            <a:r>
              <a:rPr lang="en-US" sz="1600" dirty="0"/>
              <a:t>. </a:t>
            </a:r>
          </a:p>
          <a:p>
            <a:pPr marL="1080000"/>
            <a:r>
              <a:rPr lang="en-US" sz="1600" dirty="0"/>
              <a:t>Designed to create a tortuous flux inside the wetland to increase the residence time and improve the effects of the natural processes on the nutrient removal. </a:t>
            </a:r>
          </a:p>
          <a:p>
            <a:pPr marL="1080000"/>
            <a:r>
              <a:rPr lang="en-US" sz="1600" dirty="0"/>
              <a:t>The wetland can also be used to </a:t>
            </a:r>
            <a:r>
              <a:rPr lang="en-US" sz="1600" b="1" dirty="0"/>
              <a:t>store rainwater </a:t>
            </a:r>
            <a:r>
              <a:rPr lang="en-US" sz="1600" dirty="0"/>
              <a:t>contributing to </a:t>
            </a:r>
            <a:r>
              <a:rPr lang="en-US" sz="1600" b="1" dirty="0"/>
              <a:t>flooding risk reduction</a:t>
            </a:r>
            <a:r>
              <a:rPr lang="en-US" sz="1600" dirty="0"/>
              <a:t>. </a:t>
            </a:r>
          </a:p>
          <a:p>
            <a:pPr>
              <a:buNone/>
            </a:pPr>
            <a:r>
              <a:rPr lang="en-GB" sz="1800" b="1" dirty="0"/>
              <a:t>			</a:t>
            </a:r>
          </a:p>
          <a:p>
            <a:pPr>
              <a:buNone/>
            </a:pPr>
            <a:r>
              <a:rPr lang="en-GB" sz="1800" b="1" dirty="0"/>
              <a:t>	</a:t>
            </a:r>
            <a:endParaRPr lang="en-GB" sz="1800" dirty="0"/>
          </a:p>
          <a:p>
            <a:pPr>
              <a:buNone/>
            </a:pPr>
            <a:r>
              <a:rPr lang="en-GB" sz="1800" dirty="0"/>
              <a:t>		</a:t>
            </a:r>
          </a:p>
          <a:p>
            <a:endParaRPr lang="en-GB" sz="1400" b="1" dirty="0"/>
          </a:p>
          <a:p>
            <a:endParaRPr lang="en-GB" sz="1400" dirty="0"/>
          </a:p>
          <a:p>
            <a:pPr>
              <a:buNone/>
            </a:pPr>
            <a:endParaRPr lang="en-GB" sz="1400" b="1" dirty="0"/>
          </a:p>
          <a:p>
            <a:pPr>
              <a:buNone/>
            </a:pPr>
            <a:r>
              <a:rPr lang="en-GB" sz="1400" dirty="0"/>
              <a:t>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39552" y="-87143"/>
            <a:ext cx="8229600" cy="1143000"/>
          </a:xfrm>
        </p:spPr>
        <p:txBody>
          <a:bodyPr/>
          <a:lstStyle/>
          <a:p>
            <a:r>
              <a:rPr lang="en-GB" b="1" dirty="0"/>
              <a:t>Wetlands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8" y="3284985"/>
            <a:ext cx="3216609" cy="262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41" y="3284984"/>
            <a:ext cx="4334934" cy="262590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52650" y="5974831"/>
            <a:ext cx="3367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3.</a:t>
            </a:r>
            <a:r>
              <a:rPr lang="en-GB" sz="1200" dirty="0"/>
              <a:t> Pictures of the </a:t>
            </a:r>
            <a:r>
              <a:rPr lang="en-GB" sz="1200" dirty="0" err="1"/>
              <a:t>Rusteghin</a:t>
            </a:r>
            <a:r>
              <a:rPr lang="en-GB" sz="1200" dirty="0"/>
              <a:t> wetland from the site visit held the 17</a:t>
            </a:r>
            <a:r>
              <a:rPr lang="en-GB" sz="1200" baseline="30000" dirty="0"/>
              <a:t>th</a:t>
            </a:r>
            <a:r>
              <a:rPr lang="en-GB" sz="1200" dirty="0"/>
              <a:t> September 2019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47062" y="597483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4.</a:t>
            </a:r>
            <a:r>
              <a:rPr lang="en-GB" sz="1200" dirty="0"/>
              <a:t> </a:t>
            </a:r>
            <a:r>
              <a:rPr lang="en-GB" sz="1200" dirty="0" err="1"/>
              <a:t>Planimetry</a:t>
            </a:r>
            <a:r>
              <a:rPr lang="en-GB" sz="1200" dirty="0"/>
              <a:t> of the </a:t>
            </a:r>
            <a:r>
              <a:rPr lang="en-GB" sz="1200" dirty="0" err="1"/>
              <a:t>Rusteghin</a:t>
            </a:r>
            <a:r>
              <a:rPr lang="en-GB" sz="1200" dirty="0"/>
              <a:t> wetland</a:t>
            </a:r>
            <a:endParaRPr lang="it-IT" sz="1200" dirty="0"/>
          </a:p>
          <a:p>
            <a:endParaRPr lang="en-GB" sz="1200" dirty="0"/>
          </a:p>
        </p:txBody>
      </p:sp>
      <p:pic>
        <p:nvPicPr>
          <p:cNvPr id="10" name="Immagine 9" descr="logo iridra">
            <a:extLst>
              <a:ext uri="{FF2B5EF4-FFF2-40B4-BE49-F238E27FC236}">
                <a16:creationId xmlns:a16="http://schemas.microsoft.com/office/drawing/2014/main" id="{04B8A9D0-BC74-4B3B-BE93-A4CD9A6374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/>
              <a:t>Wetlands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7504" y="1202801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/>
              <a:t>              </a:t>
            </a:r>
            <a:r>
              <a:rPr lang="en-GB" sz="2000" b="1" dirty="0"/>
              <a:t>SALZANO (21.6 ha):</a:t>
            </a:r>
          </a:p>
          <a:p>
            <a:pPr marL="720000" indent="-360000">
              <a:buFont typeface="Arial" pitchFamily="34" charset="0"/>
              <a:buChar char="•"/>
            </a:pPr>
            <a:r>
              <a:rPr lang="en-US" sz="1600" dirty="0"/>
              <a:t>This wetland is limited between two water bodies: the </a:t>
            </a:r>
            <a:r>
              <a:rPr lang="en-US" sz="1600" dirty="0" err="1"/>
              <a:t>Marzenego</a:t>
            </a:r>
            <a:r>
              <a:rPr lang="en-US" sz="1600" dirty="0"/>
              <a:t> river and the Rio </a:t>
            </a:r>
            <a:r>
              <a:rPr lang="en-US" sz="1600" dirty="0" err="1"/>
              <a:t>Roviego</a:t>
            </a:r>
            <a:r>
              <a:rPr lang="en-US" sz="1600" dirty="0"/>
              <a:t>. </a:t>
            </a:r>
          </a:p>
          <a:p>
            <a:pPr marL="720000" indent="-360000">
              <a:buFont typeface="Arial" pitchFamily="34" charset="0"/>
              <a:buChar char="•"/>
            </a:pPr>
            <a:r>
              <a:rPr lang="en-US" sz="1600" dirty="0"/>
              <a:t>Part of the flow of the </a:t>
            </a:r>
            <a:r>
              <a:rPr lang="en-US" sz="1600" dirty="0" err="1"/>
              <a:t>Marzenego</a:t>
            </a:r>
            <a:r>
              <a:rPr lang="en-US" sz="1600" dirty="0"/>
              <a:t> river is withdrawn to feed the wetland and then flows into the Rio </a:t>
            </a:r>
            <a:r>
              <a:rPr lang="en-US" sz="1600" dirty="0" err="1"/>
              <a:t>Roviego</a:t>
            </a:r>
            <a:r>
              <a:rPr lang="en-US" sz="1600" dirty="0"/>
              <a:t>. </a:t>
            </a:r>
          </a:p>
          <a:p>
            <a:pPr marL="720000" indent="-360000">
              <a:buFont typeface="Arial" pitchFamily="34" charset="0"/>
              <a:buChar char="•"/>
            </a:pPr>
            <a:r>
              <a:rPr lang="en-GB" sz="1600" dirty="0"/>
              <a:t>Water flows through the wetland without the use of pumps since the water moves by gravity thanks to the presence of different  water level height.</a:t>
            </a:r>
            <a:endParaRPr lang="en-GB" sz="16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80308"/>
            <a:ext cx="3599961" cy="269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3180308"/>
            <a:ext cx="2952328" cy="274242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004048" y="592792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7.</a:t>
            </a:r>
            <a:r>
              <a:rPr lang="en-GB" sz="1200" dirty="0"/>
              <a:t> </a:t>
            </a:r>
            <a:r>
              <a:rPr lang="en-GB" sz="1200" dirty="0" err="1"/>
              <a:t>Planimetry</a:t>
            </a:r>
            <a:r>
              <a:rPr lang="en-GB" sz="1200" dirty="0"/>
              <a:t> of naturalistic and recreational infrastructure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11560" y="5914146"/>
            <a:ext cx="367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6.</a:t>
            </a:r>
            <a:r>
              <a:rPr lang="en-GB" sz="1200" dirty="0"/>
              <a:t> Pictures of the </a:t>
            </a:r>
            <a:r>
              <a:rPr lang="en-GB" sz="1200" dirty="0" err="1"/>
              <a:t>Salzano</a:t>
            </a:r>
            <a:r>
              <a:rPr lang="en-GB" sz="1200" dirty="0"/>
              <a:t> wetland from the site visit held the 17th September 2019.</a:t>
            </a:r>
            <a:endParaRPr lang="it-IT" sz="1200" dirty="0"/>
          </a:p>
          <a:p>
            <a:endParaRPr lang="en-GB" sz="1200" dirty="0"/>
          </a:p>
        </p:txBody>
      </p:sp>
      <p:pic>
        <p:nvPicPr>
          <p:cNvPr id="9" name="Immagine 8" descr="logo iridra">
            <a:extLst>
              <a:ext uri="{FF2B5EF4-FFF2-40B4-BE49-F238E27FC236}">
                <a16:creationId xmlns:a16="http://schemas.microsoft.com/office/drawing/2014/main" id="{272E4531-A602-41A3-A0E6-960724F21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1840" y="1300396"/>
            <a:ext cx="8040600" cy="2088232"/>
          </a:xfrm>
        </p:spPr>
        <p:txBody>
          <a:bodyPr>
            <a:noAutofit/>
          </a:bodyPr>
          <a:lstStyle/>
          <a:p>
            <a:pPr marL="360000" indent="0">
              <a:spcBef>
                <a:spcPts val="0"/>
              </a:spcBef>
              <a:buNone/>
            </a:pPr>
            <a:r>
              <a:rPr lang="en-GB" sz="2000" b="1" dirty="0"/>
              <a:t>NICOLAS site (</a:t>
            </a:r>
            <a:r>
              <a:rPr lang="en-US" sz="2000" b="1" dirty="0"/>
              <a:t>0.86 ha)</a:t>
            </a:r>
            <a:r>
              <a:rPr lang="en-GB" sz="2000" b="1" dirty="0"/>
              <a:t>: 	</a:t>
            </a:r>
            <a:endParaRPr lang="en-GB" sz="2000" dirty="0"/>
          </a:p>
          <a:p>
            <a:pPr marL="360000">
              <a:spcBef>
                <a:spcPts val="0"/>
              </a:spcBef>
            </a:pPr>
            <a:r>
              <a:rPr lang="en-US" sz="1600" dirty="0"/>
              <a:t>It is a 30 ha wide sub-irrigated and afforested riparian buffer area near</a:t>
            </a:r>
            <a:r>
              <a:rPr lang="en-GB" sz="1600" dirty="0"/>
              <a:t> the village of </a:t>
            </a:r>
            <a:r>
              <a:rPr lang="en-GB" sz="1600" dirty="0" err="1"/>
              <a:t>Mogliano</a:t>
            </a:r>
            <a:r>
              <a:rPr lang="en-GB" sz="1600" dirty="0"/>
              <a:t> Veneto. </a:t>
            </a:r>
            <a:endParaRPr lang="en-US" sz="1600" dirty="0"/>
          </a:p>
          <a:p>
            <a:pPr marL="360000">
              <a:spcBef>
                <a:spcPts val="0"/>
              </a:spcBef>
            </a:pPr>
            <a:r>
              <a:rPr lang="en-GB" sz="1600" dirty="0"/>
              <a:t>Five pumps distribute the water from the Zero river to 30 drainage channels, where water is accumulated and then allowed to flow through the soil. </a:t>
            </a:r>
          </a:p>
          <a:p>
            <a:pPr marL="360000">
              <a:spcBef>
                <a:spcPts val="0"/>
              </a:spcBef>
            </a:pPr>
            <a:r>
              <a:rPr lang="en-GB" sz="1600" dirty="0"/>
              <a:t>Finally, water reaches the main drainage channel and then goes back to the Zero river.</a:t>
            </a:r>
            <a:endParaRPr lang="en-US" sz="1600" dirty="0"/>
          </a:p>
          <a:p>
            <a:pPr marL="360000">
              <a:buNone/>
            </a:pPr>
            <a:endParaRPr lang="en-GB" sz="1800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64704" y="-58628"/>
            <a:ext cx="8229600" cy="1143000"/>
          </a:xfrm>
        </p:spPr>
        <p:txBody>
          <a:bodyPr/>
          <a:lstStyle/>
          <a:p>
            <a:r>
              <a:rPr lang="en-GB" b="1" dirty="0"/>
              <a:t>Buffer Strips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70197"/>
            <a:ext cx="2815901" cy="28424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4948275" y="5868774"/>
            <a:ext cx="385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9. </a:t>
            </a:r>
            <a:r>
              <a:rPr lang="en-GB" sz="1200" dirty="0"/>
              <a:t>Plan (above) and section (below) of the 30 m wide experimental site. (modified by </a:t>
            </a:r>
            <a:r>
              <a:rPr lang="en-GB" sz="1200" dirty="0" err="1"/>
              <a:t>Gumiero</a:t>
            </a:r>
            <a:r>
              <a:rPr lang="en-GB" sz="1200" dirty="0"/>
              <a:t> et al., 2009).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4389" y="5850676"/>
            <a:ext cx="396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8. </a:t>
            </a:r>
            <a:r>
              <a:rPr lang="en-GB" sz="1200" dirty="0"/>
              <a:t>Aerial view of the whole (30 ha) afforested riparian buffer area, located in the left bank of the Zero river. The red area includes the NICOLAS experimental site (0.85 ha).</a:t>
            </a:r>
          </a:p>
        </p:txBody>
      </p:sp>
      <p:pic>
        <p:nvPicPr>
          <p:cNvPr id="10" name="Immagine 9" descr="logo iridra">
            <a:extLst>
              <a:ext uri="{FF2B5EF4-FFF2-40B4-BE49-F238E27FC236}">
                <a16:creationId xmlns:a16="http://schemas.microsoft.com/office/drawing/2014/main" id="{CC26FFD3-F82B-4654-AF1F-DE68B4429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37C011A-7A7C-4CB5-B74A-4A6DBC787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0" y="3302948"/>
            <a:ext cx="3888000" cy="22546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/>
          <p:nvPr/>
        </p:nvSpPr>
        <p:spPr>
          <a:xfrm>
            <a:off x="0" y="0"/>
            <a:ext cx="9144000" cy="104400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313184" y="-85633"/>
            <a:ext cx="8229600" cy="1143000"/>
          </a:xfrm>
        </p:spPr>
        <p:txBody>
          <a:bodyPr/>
          <a:lstStyle/>
          <a:p>
            <a:r>
              <a:rPr lang="en-GB" b="1" dirty="0"/>
              <a:t>Buffer Strips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5496" y="1196752"/>
            <a:ext cx="85072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             SCANDOLARA (0.95 ha):</a:t>
            </a:r>
          </a:p>
          <a:p>
            <a:pPr marL="720000" indent="-360000">
              <a:buFont typeface="Arial" pitchFamily="34" charset="0"/>
              <a:buChar char="•"/>
            </a:pPr>
            <a:r>
              <a:rPr lang="en-GB" sz="1600" dirty="0"/>
              <a:t>11 meters wide buffer strip realized in 2007 along the left bank of the </a:t>
            </a:r>
            <a:r>
              <a:rPr lang="en-GB" sz="1600" dirty="0" err="1"/>
              <a:t>Piovega</a:t>
            </a:r>
            <a:r>
              <a:rPr lang="en-GB" sz="1600" dirty="0"/>
              <a:t> </a:t>
            </a:r>
            <a:r>
              <a:rPr lang="en-GB" sz="1600" dirty="0" err="1"/>
              <a:t>di</a:t>
            </a:r>
            <a:r>
              <a:rPr lang="en-GB" sz="1600" dirty="0"/>
              <a:t> </a:t>
            </a:r>
            <a:r>
              <a:rPr lang="en-GB" sz="1600" dirty="0" err="1"/>
              <a:t>Scandolara</a:t>
            </a:r>
            <a:r>
              <a:rPr lang="en-GB" sz="1600" dirty="0"/>
              <a:t> stream . </a:t>
            </a:r>
          </a:p>
          <a:p>
            <a:pPr marL="720000" indent="-360000">
              <a:buFont typeface="Arial" pitchFamily="34" charset="0"/>
              <a:buChar char="•"/>
            </a:pPr>
            <a:r>
              <a:rPr lang="en-GB" sz="1600" dirty="0"/>
              <a:t>A 4 m wide herbaceous strip, between farmland and the restored river section, was created at the same level of the adjacent cultivated field.</a:t>
            </a:r>
            <a:endParaRPr lang="it-IT" sz="1600" dirty="0"/>
          </a:p>
          <a:p>
            <a:pPr marL="720000" indent="-360000">
              <a:buFont typeface="Arial" pitchFamily="34" charset="0"/>
              <a:buChar char="•"/>
            </a:pPr>
            <a:r>
              <a:rPr lang="en-GB" sz="1600" dirty="0"/>
              <a:t>The section of this stream was reshaped to create a 7 m wide riparian strip that would become flooded during moderate water level rise. </a:t>
            </a:r>
            <a:endParaRPr lang="it-IT" sz="1600" dirty="0"/>
          </a:p>
          <a:p>
            <a:pPr marL="720000" indent="-360000">
              <a:buFont typeface="Arial" pitchFamily="34" charset="0"/>
              <a:buChar char="•"/>
            </a:pPr>
            <a:r>
              <a:rPr lang="en-GB" sz="1600" dirty="0"/>
              <a:t>Two rows of trees were planted within the higher portion of the bank, while the resting </a:t>
            </a:r>
            <a:r>
              <a:rPr lang="en-GB" sz="1600" dirty="0" err="1"/>
              <a:t>downslope</a:t>
            </a:r>
            <a:r>
              <a:rPr lang="en-GB" sz="1600" dirty="0"/>
              <a:t> part was covered by spontaneous helophytic vegetation.</a:t>
            </a:r>
            <a:endParaRPr lang="it-IT" sz="1600" dirty="0"/>
          </a:p>
          <a:p>
            <a:pPr indent="-360000">
              <a:buFontTx/>
              <a:buChar char="-"/>
            </a:pPr>
            <a:endParaRPr lang="en-GB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04" y="3777900"/>
            <a:ext cx="3100176" cy="201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5" y="3806373"/>
            <a:ext cx="3357240" cy="201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/>
          <p:cNvSpPr txBox="1"/>
          <p:nvPr/>
        </p:nvSpPr>
        <p:spPr>
          <a:xfrm>
            <a:off x="615031" y="5966327"/>
            <a:ext cx="38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10. </a:t>
            </a:r>
            <a:r>
              <a:rPr lang="en-GB" sz="1200" dirty="0"/>
              <a:t>Pictures of the buffer strip from the site visit held the 17th September 2019.</a:t>
            </a:r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644647" y="5944460"/>
            <a:ext cx="415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Figure 11. </a:t>
            </a:r>
            <a:r>
              <a:rPr lang="en-GB" sz="1200" dirty="0"/>
              <a:t>Illustrative design of the </a:t>
            </a:r>
            <a:r>
              <a:rPr lang="en-GB" sz="1200" dirty="0" err="1"/>
              <a:t>Scandolara</a:t>
            </a:r>
            <a:r>
              <a:rPr lang="en-GB" sz="1200" dirty="0"/>
              <a:t> buffer strip and the experimental scheme (modified by </a:t>
            </a:r>
            <a:r>
              <a:rPr lang="en-GB" sz="1200" dirty="0" err="1"/>
              <a:t>Gumiero</a:t>
            </a:r>
            <a:r>
              <a:rPr lang="en-GB" sz="1200" dirty="0"/>
              <a:t> &amp; </a:t>
            </a:r>
            <a:r>
              <a:rPr lang="en-GB" sz="1200" dirty="0" err="1"/>
              <a:t>Boz</a:t>
            </a:r>
            <a:r>
              <a:rPr lang="en-GB" sz="1200" dirty="0"/>
              <a:t>, 2017)</a:t>
            </a:r>
            <a:endParaRPr lang="it-IT" sz="1200" dirty="0"/>
          </a:p>
        </p:txBody>
      </p:sp>
      <p:pic>
        <p:nvPicPr>
          <p:cNvPr id="16" name="Immagine 15" descr="logo iridra">
            <a:extLst>
              <a:ext uri="{FF2B5EF4-FFF2-40B4-BE49-F238E27FC236}">
                <a16:creationId xmlns:a16="http://schemas.microsoft.com/office/drawing/2014/main" id="{14597955-0124-4E0B-80FB-F976FDA9C7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52" y="6525345"/>
            <a:ext cx="986872" cy="2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7677</TotalTime>
  <Words>1833</Words>
  <Application>Microsoft Office PowerPoint</Application>
  <PresentationFormat>Presentazione su schermo (4:3)</PresentationFormat>
  <Paragraphs>257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Verdana</vt:lpstr>
      <vt:lpstr>Tema di Office</vt:lpstr>
      <vt:lpstr>Presentazione standard di PowerPoint</vt:lpstr>
      <vt:lpstr>Objectives</vt:lpstr>
      <vt:lpstr>Study Area</vt:lpstr>
      <vt:lpstr>Study Area</vt:lpstr>
      <vt:lpstr>Study Area</vt:lpstr>
      <vt:lpstr>Wetlands</vt:lpstr>
      <vt:lpstr>Wetlands</vt:lpstr>
      <vt:lpstr>Buffer Strips</vt:lpstr>
      <vt:lpstr>Buffer Strips</vt:lpstr>
      <vt:lpstr>Results</vt:lpstr>
      <vt:lpstr>Results</vt:lpstr>
      <vt:lpstr>COST ANALYSIS</vt:lpstr>
      <vt:lpstr>Social Analysis</vt:lpstr>
      <vt:lpstr>Presentazione standard di PowerPoint</vt:lpstr>
      <vt:lpstr>Quantification of Direct and Indirect Benefits</vt:lpstr>
      <vt:lpstr>Business Model Analysis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BIOS IS Segreteria</dc:creator>
  <cp:lastModifiedBy>Katie Rivai</cp:lastModifiedBy>
  <cp:revision>449</cp:revision>
  <dcterms:modified xsi:type="dcterms:W3CDTF">2021-04-14T08:41:28Z</dcterms:modified>
</cp:coreProperties>
</file>